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4" r:id="rId2"/>
    <p:sldId id="295" r:id="rId3"/>
    <p:sldId id="296" r:id="rId4"/>
    <p:sldId id="297" r:id="rId5"/>
    <p:sldId id="300" r:id="rId6"/>
    <p:sldId id="298" r:id="rId7"/>
    <p:sldId id="310" r:id="rId8"/>
    <p:sldId id="306" r:id="rId9"/>
    <p:sldId id="307" r:id="rId10"/>
    <p:sldId id="308" r:id="rId11"/>
    <p:sldId id="303" r:id="rId12"/>
    <p:sldId id="311" r:id="rId13"/>
    <p:sldId id="317" r:id="rId14"/>
    <p:sldId id="312" r:id="rId15"/>
    <p:sldId id="313" r:id="rId16"/>
    <p:sldId id="315" r:id="rId17"/>
    <p:sldId id="316" r:id="rId18"/>
    <p:sldId id="314" r:id="rId19"/>
    <p:sldId id="309" r:id="rId20"/>
    <p:sldId id="318" r:id="rId21"/>
    <p:sldId id="280" r:id="rId22"/>
    <p:sldId id="304" r:id="rId23"/>
    <p:sldId id="259" r:id="rId24"/>
    <p:sldId id="256" r:id="rId25"/>
    <p:sldId id="270" r:id="rId26"/>
    <p:sldId id="301" r:id="rId27"/>
    <p:sldId id="261" r:id="rId28"/>
    <p:sldId id="260" r:id="rId29"/>
    <p:sldId id="262" r:id="rId30"/>
    <p:sldId id="263" r:id="rId31"/>
    <p:sldId id="265" r:id="rId32"/>
    <p:sldId id="266" r:id="rId33"/>
    <p:sldId id="268" r:id="rId34"/>
    <p:sldId id="269" r:id="rId35"/>
    <p:sldId id="273" r:id="rId36"/>
    <p:sldId id="267" r:id="rId37"/>
    <p:sldId id="272" r:id="rId38"/>
    <p:sldId id="278" r:id="rId39"/>
    <p:sldId id="279" r:id="rId40"/>
    <p:sldId id="274" r:id="rId41"/>
    <p:sldId id="276" r:id="rId42"/>
    <p:sldId id="275" r:id="rId43"/>
    <p:sldId id="282" r:id="rId44"/>
    <p:sldId id="283" r:id="rId45"/>
    <p:sldId id="285" r:id="rId46"/>
    <p:sldId id="291" r:id="rId47"/>
    <p:sldId id="284" r:id="rId48"/>
    <p:sldId id="293" r:id="rId49"/>
    <p:sldId id="292" r:id="rId50"/>
    <p:sldId id="277" r:id="rId51"/>
    <p:sldId id="289" r:id="rId52"/>
    <p:sldId id="288" r:id="rId53"/>
    <p:sldId id="271" r:id="rId54"/>
    <p:sldId id="281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ONGJIN HA" userId="3894bcff60b3de9e" providerId="LiveId" clId="{4BECD735-E637-4CF2-B411-5503F36559F6}"/>
    <pc:docChg chg="undo custSel modSld sldOrd">
      <pc:chgData name="SEONGJIN HA" userId="3894bcff60b3de9e" providerId="LiveId" clId="{4BECD735-E637-4CF2-B411-5503F36559F6}" dt="2018-05-02T05:37:25.508" v="2378" actId="20577"/>
      <pc:docMkLst>
        <pc:docMk/>
      </pc:docMkLst>
      <pc:sldChg chg="modSp">
        <pc:chgData name="SEONGJIN HA" userId="3894bcff60b3de9e" providerId="LiveId" clId="{4BECD735-E637-4CF2-B411-5503F36559F6}" dt="2018-05-02T04:39:33.129" v="1227" actId="20577"/>
        <pc:sldMkLst>
          <pc:docMk/>
          <pc:sldMk cId="1989154154" sldId="295"/>
        </pc:sldMkLst>
        <pc:spChg chg="mod">
          <ac:chgData name="SEONGJIN HA" userId="3894bcff60b3de9e" providerId="LiveId" clId="{4BECD735-E637-4CF2-B411-5503F36559F6}" dt="2018-05-02T04:39:33.129" v="1227" actId="20577"/>
          <ac:spMkLst>
            <pc:docMk/>
            <pc:sldMk cId="1989154154" sldId="295"/>
            <ac:spMk id="3" creationId="{11A9680F-7E38-48A9-8999-0ECFB30CBF99}"/>
          </ac:spMkLst>
        </pc:spChg>
        <pc:graphicFrameChg chg="mod">
          <ac:chgData name="SEONGJIN HA" userId="3894bcff60b3de9e" providerId="LiveId" clId="{4BECD735-E637-4CF2-B411-5503F36559F6}" dt="2018-05-02T04:38:58.966" v="1183" actId="1076"/>
          <ac:graphicFrameMkLst>
            <pc:docMk/>
            <pc:sldMk cId="1989154154" sldId="295"/>
            <ac:graphicFrameMk id="9" creationId="{186106B4-EAD3-457D-8F3B-F6C38F9344C1}"/>
          </ac:graphicFrameMkLst>
        </pc:graphicFrameChg>
      </pc:sldChg>
      <pc:sldChg chg="modSp">
        <pc:chgData name="SEONGJIN HA" userId="3894bcff60b3de9e" providerId="LiveId" clId="{4BECD735-E637-4CF2-B411-5503F36559F6}" dt="2018-05-02T05:37:25.508" v="2378" actId="20577"/>
        <pc:sldMkLst>
          <pc:docMk/>
          <pc:sldMk cId="810150288" sldId="296"/>
        </pc:sldMkLst>
        <pc:spChg chg="mod">
          <ac:chgData name="SEONGJIN HA" userId="3894bcff60b3de9e" providerId="LiveId" clId="{4BECD735-E637-4CF2-B411-5503F36559F6}" dt="2018-05-02T05:37:25.508" v="2378" actId="20577"/>
          <ac:spMkLst>
            <pc:docMk/>
            <pc:sldMk cId="810150288" sldId="296"/>
            <ac:spMk id="3" creationId="{11A9680F-7E38-48A9-8999-0ECFB30CBF99}"/>
          </ac:spMkLst>
        </pc:spChg>
      </pc:sldChg>
      <pc:sldChg chg="modSp">
        <pc:chgData name="SEONGJIN HA" userId="3894bcff60b3de9e" providerId="LiveId" clId="{4BECD735-E637-4CF2-B411-5503F36559F6}" dt="2018-05-02T04:44:08.218" v="1238" actId="20577"/>
        <pc:sldMkLst>
          <pc:docMk/>
          <pc:sldMk cId="1844305449" sldId="297"/>
        </pc:sldMkLst>
        <pc:spChg chg="mod">
          <ac:chgData name="SEONGJIN HA" userId="3894bcff60b3de9e" providerId="LiveId" clId="{4BECD735-E637-4CF2-B411-5503F36559F6}" dt="2018-05-02T04:44:08.218" v="1238" actId="20577"/>
          <ac:spMkLst>
            <pc:docMk/>
            <pc:sldMk cId="1844305449" sldId="297"/>
            <ac:spMk id="3" creationId="{11A9680F-7E38-48A9-8999-0ECFB30CBF99}"/>
          </ac:spMkLst>
        </pc:spChg>
      </pc:sldChg>
      <pc:sldChg chg="addSp modSp ord">
        <pc:chgData name="SEONGJIN HA" userId="3894bcff60b3de9e" providerId="LiveId" clId="{4BECD735-E637-4CF2-B411-5503F36559F6}" dt="2018-05-02T04:31:43.952" v="1154" actId="20577"/>
        <pc:sldMkLst>
          <pc:docMk/>
          <pc:sldMk cId="1802019638" sldId="298"/>
        </pc:sldMkLst>
        <pc:spChg chg="mod">
          <ac:chgData name="SEONGJIN HA" userId="3894bcff60b3de9e" providerId="LiveId" clId="{4BECD735-E637-4CF2-B411-5503F36559F6}" dt="2018-05-02T04:31:43.952" v="1154" actId="20577"/>
          <ac:spMkLst>
            <pc:docMk/>
            <pc:sldMk cId="1802019638" sldId="298"/>
            <ac:spMk id="2" creationId="{33ADFF9F-D89D-4714-B7FA-394832B8D94F}"/>
          </ac:spMkLst>
        </pc:spChg>
        <pc:spChg chg="add mod">
          <ac:chgData name="SEONGJIN HA" userId="3894bcff60b3de9e" providerId="LiveId" clId="{4BECD735-E637-4CF2-B411-5503F36559F6}" dt="2018-05-02T04:30:44.109" v="1136" actId="1076"/>
          <ac:spMkLst>
            <pc:docMk/>
            <pc:sldMk cId="1802019638" sldId="298"/>
            <ac:spMk id="13" creationId="{B4A6E645-E052-49B5-8EFA-9800727B040E}"/>
          </ac:spMkLst>
        </pc:spChg>
        <pc:spChg chg="add mod">
          <ac:chgData name="SEONGJIN HA" userId="3894bcff60b3de9e" providerId="LiveId" clId="{4BECD735-E637-4CF2-B411-5503F36559F6}" dt="2018-05-02T04:26:50.621" v="929" actId="571"/>
          <ac:spMkLst>
            <pc:docMk/>
            <pc:sldMk cId="1802019638" sldId="298"/>
            <ac:spMk id="15" creationId="{17CED0FE-4F40-4278-BA34-FFAAD94C880B}"/>
          </ac:spMkLst>
        </pc:spChg>
        <pc:cxnChg chg="add mod">
          <ac:chgData name="SEONGJIN HA" userId="3894bcff60b3de9e" providerId="LiveId" clId="{4BECD735-E637-4CF2-B411-5503F36559F6}" dt="2018-05-02T04:23:17.032" v="542" actId="1076"/>
          <ac:cxnSpMkLst>
            <pc:docMk/>
            <pc:sldMk cId="1802019638" sldId="298"/>
            <ac:cxnSpMk id="14" creationId="{B8527E7E-66F2-4434-ABD3-CFC1FB2D4B72}"/>
          </ac:cxnSpMkLst>
        </pc:cxnChg>
        <pc:cxnChg chg="add mod">
          <ac:chgData name="SEONGJIN HA" userId="3894bcff60b3de9e" providerId="LiveId" clId="{4BECD735-E637-4CF2-B411-5503F36559F6}" dt="2018-05-02T04:26:50.621" v="929" actId="571"/>
          <ac:cxnSpMkLst>
            <pc:docMk/>
            <pc:sldMk cId="1802019638" sldId="298"/>
            <ac:cxnSpMk id="16" creationId="{1F36C6E4-D09B-4DF0-B293-F002A24EC847}"/>
          </ac:cxnSpMkLst>
        </pc:cxnChg>
        <pc:cxnChg chg="add mod">
          <ac:chgData name="SEONGJIN HA" userId="3894bcff60b3de9e" providerId="LiveId" clId="{4BECD735-E637-4CF2-B411-5503F36559F6}" dt="2018-05-02T04:30:44.109" v="1136" actId="1076"/>
          <ac:cxnSpMkLst>
            <pc:docMk/>
            <pc:sldMk cId="1802019638" sldId="298"/>
            <ac:cxnSpMk id="17" creationId="{DAAFB4F7-9610-40FB-9695-9E6CBF3EFE97}"/>
          </ac:cxnSpMkLst>
        </pc:cxnChg>
        <pc:cxnChg chg="add mod">
          <ac:chgData name="SEONGJIN HA" userId="3894bcff60b3de9e" providerId="LiveId" clId="{4BECD735-E637-4CF2-B411-5503F36559F6}" dt="2018-05-02T04:30:56.081" v="1137" actId="1076"/>
          <ac:cxnSpMkLst>
            <pc:docMk/>
            <pc:sldMk cId="1802019638" sldId="298"/>
            <ac:cxnSpMk id="18" creationId="{50031EC6-0E38-4EA6-9890-5E83D13F9C73}"/>
          </ac:cxnSpMkLst>
        </pc:cxnChg>
      </pc:sldChg>
      <pc:sldChg chg="ord">
        <pc:chgData name="SEONGJIN HA" userId="3894bcff60b3de9e" providerId="LiveId" clId="{4BECD735-E637-4CF2-B411-5503F36559F6}" dt="2018-05-02T04:31:32.497" v="1140"/>
        <pc:sldMkLst>
          <pc:docMk/>
          <pc:sldMk cId="3917086930" sldId="300"/>
        </pc:sldMkLst>
      </pc:sldChg>
      <pc:sldChg chg="addSp delSp modSp">
        <pc:chgData name="SEONGJIN HA" userId="3894bcff60b3de9e" providerId="LiveId" clId="{4BECD735-E637-4CF2-B411-5503F36559F6}" dt="2018-05-02T04:35:43.631" v="1179" actId="478"/>
        <pc:sldMkLst>
          <pc:docMk/>
          <pc:sldMk cId="938557162" sldId="308"/>
        </pc:sldMkLst>
        <pc:spChg chg="add del">
          <ac:chgData name="SEONGJIN HA" userId="3894bcff60b3de9e" providerId="LiveId" clId="{4BECD735-E637-4CF2-B411-5503F36559F6}" dt="2018-05-02T04:33:10.419" v="1156" actId="478"/>
          <ac:spMkLst>
            <pc:docMk/>
            <pc:sldMk cId="938557162" sldId="308"/>
            <ac:spMk id="20" creationId="{963CA49A-92A3-4F87-9928-8EA433B2D65A}"/>
          </ac:spMkLst>
        </pc:spChg>
        <pc:picChg chg="add del mod modCrop">
          <ac:chgData name="SEONGJIN HA" userId="3894bcff60b3de9e" providerId="LiveId" clId="{4BECD735-E637-4CF2-B411-5503F36559F6}" dt="2018-05-02T04:35:43.631" v="1179" actId="478"/>
          <ac:picMkLst>
            <pc:docMk/>
            <pc:sldMk cId="938557162" sldId="308"/>
            <ac:picMk id="3" creationId="{15067B93-894F-4D58-B356-67561B22568E}"/>
          </ac:picMkLst>
        </pc:picChg>
        <pc:cxnChg chg="add del">
          <ac:chgData name="SEONGJIN HA" userId="3894bcff60b3de9e" providerId="LiveId" clId="{4BECD735-E637-4CF2-B411-5503F36559F6}" dt="2018-05-02T04:33:10.419" v="1156" actId="478"/>
          <ac:cxnSpMkLst>
            <pc:docMk/>
            <pc:sldMk cId="938557162" sldId="308"/>
            <ac:cxnSpMk id="21" creationId="{F4057124-19AC-4DF3-AD68-1823441B231A}"/>
          </ac:cxnSpMkLst>
        </pc:cxnChg>
      </pc:sldChg>
      <pc:sldChg chg="delSp modSp">
        <pc:chgData name="SEONGJIN HA" userId="3894bcff60b3de9e" providerId="LiveId" clId="{4BECD735-E637-4CF2-B411-5503F36559F6}" dt="2018-05-02T04:44:21.497" v="1239"/>
        <pc:sldMkLst>
          <pc:docMk/>
          <pc:sldMk cId="3279025603" sldId="309"/>
        </pc:sldMkLst>
        <pc:spChg chg="del">
          <ac:chgData name="SEONGJIN HA" userId="3894bcff60b3de9e" providerId="LiveId" clId="{4BECD735-E637-4CF2-B411-5503F36559F6}" dt="2018-05-02T04:44:21.497" v="1239"/>
          <ac:spMkLst>
            <pc:docMk/>
            <pc:sldMk cId="3279025603" sldId="309"/>
            <ac:spMk id="3" creationId="{6C57CD6A-872D-4257-B2A6-7A50E90D731D}"/>
          </ac:spMkLst>
        </pc:spChg>
        <pc:spChg chg="mod">
          <ac:chgData name="SEONGJIN HA" userId="3894bcff60b3de9e" providerId="LiveId" clId="{4BECD735-E637-4CF2-B411-5503F36559F6}" dt="2018-05-02T04:03:47.185" v="228" actId="20577"/>
          <ac:spMkLst>
            <pc:docMk/>
            <pc:sldMk cId="3279025603" sldId="309"/>
            <ac:spMk id="16" creationId="{3FC1B6F9-D007-4987-87BE-EC24D23FBB45}"/>
          </ac:spMkLst>
        </pc:spChg>
        <pc:spChg chg="mod">
          <ac:chgData name="SEONGJIN HA" userId="3894bcff60b3de9e" providerId="LiveId" clId="{4BECD735-E637-4CF2-B411-5503F36559F6}" dt="2018-05-02T04:12:08.479" v="388" actId="20577"/>
          <ac:spMkLst>
            <pc:docMk/>
            <pc:sldMk cId="3279025603" sldId="309"/>
            <ac:spMk id="26" creationId="{8F722552-4F74-442B-B4BE-FE9832C99DEA}"/>
          </ac:spMkLst>
        </pc:spChg>
        <pc:spChg chg="mod">
          <ac:chgData name="SEONGJIN HA" userId="3894bcff60b3de9e" providerId="LiveId" clId="{4BECD735-E637-4CF2-B411-5503F36559F6}" dt="2018-05-02T04:13:11.049" v="500" actId="20577"/>
          <ac:spMkLst>
            <pc:docMk/>
            <pc:sldMk cId="3279025603" sldId="309"/>
            <ac:spMk id="30" creationId="{2604770A-A47D-4BD4-A4BA-D22817048D58}"/>
          </ac:spMkLst>
        </pc:spChg>
      </pc:sldChg>
      <pc:sldChg chg="addSp delSp modSp ord">
        <pc:chgData name="SEONGJIN HA" userId="3894bcff60b3de9e" providerId="LiveId" clId="{4BECD735-E637-4CF2-B411-5503F36559F6}" dt="2018-05-02T04:31:29.406" v="1139"/>
        <pc:sldMkLst>
          <pc:docMk/>
          <pc:sldMk cId="4291766259" sldId="310"/>
        </pc:sldMkLst>
        <pc:picChg chg="add del mod">
          <ac:chgData name="SEONGJIN HA" userId="3894bcff60b3de9e" providerId="LiveId" clId="{4BECD735-E637-4CF2-B411-5503F36559F6}" dt="2018-05-02T04:20:28.768" v="537" actId="1076"/>
          <ac:picMkLst>
            <pc:docMk/>
            <pc:sldMk cId="4291766259" sldId="310"/>
            <ac:picMk id="13" creationId="{982B0472-F86A-4681-B339-E4F1227700C8}"/>
          </ac:picMkLst>
        </pc:picChg>
        <pc:picChg chg="del">
          <ac:chgData name="SEONGJIN HA" userId="3894bcff60b3de9e" providerId="LiveId" clId="{4BECD735-E637-4CF2-B411-5503F36559F6}" dt="2018-05-02T04:20:21.620" v="536" actId="478"/>
          <ac:picMkLst>
            <pc:docMk/>
            <pc:sldMk cId="4291766259" sldId="310"/>
            <ac:picMk id="14" creationId="{41956A0D-81CD-40F0-9D55-A42C82A52D8B}"/>
          </ac:picMkLst>
        </pc:picChg>
        <pc:picChg chg="add del">
          <ac:chgData name="SEONGJIN HA" userId="3894bcff60b3de9e" providerId="LiveId" clId="{4BECD735-E637-4CF2-B411-5503F36559F6}" dt="2018-05-02T04:20:19.428" v="535" actId="478"/>
          <ac:picMkLst>
            <pc:docMk/>
            <pc:sldMk cId="4291766259" sldId="310"/>
            <ac:picMk id="15" creationId="{F93DEBA9-94B7-4F26-9125-761BAE42EFB4}"/>
          </ac:picMkLst>
        </pc:picChg>
        <pc:picChg chg="add del mod">
          <ac:chgData name="SEONGJIN HA" userId="3894bcff60b3de9e" providerId="LiveId" clId="{4BECD735-E637-4CF2-B411-5503F36559F6}" dt="2018-05-02T04:20:38.202" v="540" actId="14100"/>
          <ac:picMkLst>
            <pc:docMk/>
            <pc:sldMk cId="4291766259" sldId="310"/>
            <ac:picMk id="8194" creationId="{67938BD5-5F8D-4F82-8437-CD7041606591}"/>
          </ac:picMkLst>
        </pc:picChg>
        <pc:cxnChg chg="del">
          <ac:chgData name="SEONGJIN HA" userId="3894bcff60b3de9e" providerId="LiveId" clId="{4BECD735-E637-4CF2-B411-5503F36559F6}" dt="2018-05-02T04:20:31.427" v="538" actId="478"/>
          <ac:cxnSpMkLst>
            <pc:docMk/>
            <pc:sldMk cId="4291766259" sldId="310"/>
            <ac:cxnSpMk id="18" creationId="{178C8E34-1AB2-48AF-A8CC-768D3D6757C7}"/>
          </ac:cxnSpMkLst>
        </pc:cxnChg>
      </pc:sldChg>
      <pc:sldChg chg="delSp modSp">
        <pc:chgData name="SEONGJIN HA" userId="3894bcff60b3de9e" providerId="LiveId" clId="{4BECD735-E637-4CF2-B411-5503F36559F6}" dt="2018-05-02T04:13:50.698" v="521"/>
        <pc:sldMkLst>
          <pc:docMk/>
          <pc:sldMk cId="4227139150" sldId="311"/>
        </pc:sldMkLst>
        <pc:spChg chg="del">
          <ac:chgData name="SEONGJIN HA" userId="3894bcff60b3de9e" providerId="LiveId" clId="{4BECD735-E637-4CF2-B411-5503F36559F6}" dt="2018-05-02T04:13:42.972" v="520"/>
          <ac:spMkLst>
            <pc:docMk/>
            <pc:sldMk cId="4227139150" sldId="311"/>
            <ac:spMk id="3" creationId="{50C42301-CC2B-4691-B1B8-E36311188E46}"/>
          </ac:spMkLst>
        </pc:spChg>
        <pc:spChg chg="del">
          <ac:chgData name="SEONGJIN HA" userId="3894bcff60b3de9e" providerId="LiveId" clId="{4BECD735-E637-4CF2-B411-5503F36559F6}" dt="2018-05-02T04:13:50.698" v="521"/>
          <ac:spMkLst>
            <pc:docMk/>
            <pc:sldMk cId="4227139150" sldId="311"/>
            <ac:spMk id="5" creationId="{B9F8526C-F233-49D5-9039-8D51F136E533}"/>
          </ac:spMkLst>
        </pc:spChg>
        <pc:spChg chg="mod">
          <ac:chgData name="SEONGJIN HA" userId="3894bcff60b3de9e" providerId="LiveId" clId="{4BECD735-E637-4CF2-B411-5503F36559F6}" dt="2018-05-02T04:13:31.619" v="519" actId="20577"/>
          <ac:spMkLst>
            <pc:docMk/>
            <pc:sldMk cId="4227139150" sldId="311"/>
            <ac:spMk id="35" creationId="{C3842228-16EE-4120-B365-6B28D023D6C0}"/>
          </ac:spMkLst>
        </pc:spChg>
      </pc:sldChg>
      <pc:sldChg chg="addSp delSp modSp">
        <pc:chgData name="SEONGJIN HA" userId="3894bcff60b3de9e" providerId="LiveId" clId="{4BECD735-E637-4CF2-B411-5503F36559F6}" dt="2018-05-02T04:35:54.546" v="1181" actId="1076"/>
        <pc:sldMkLst>
          <pc:docMk/>
          <pc:sldMk cId="664160161" sldId="317"/>
        </pc:sldMkLst>
        <pc:spChg chg="del">
          <ac:chgData name="SEONGJIN HA" userId="3894bcff60b3de9e" providerId="LiveId" clId="{4BECD735-E637-4CF2-B411-5503F36559F6}" dt="2018-05-02T04:14:53.707" v="525" actId="478"/>
          <ac:spMkLst>
            <pc:docMk/>
            <pc:sldMk cId="664160161" sldId="317"/>
            <ac:spMk id="19" creationId="{282B1162-1336-4318-84E6-EF62B18F0E6C}"/>
          </ac:spMkLst>
        </pc:spChg>
        <pc:spChg chg="del">
          <ac:chgData name="SEONGJIN HA" userId="3894bcff60b3de9e" providerId="LiveId" clId="{4BECD735-E637-4CF2-B411-5503F36559F6}" dt="2018-05-02T04:14:46.735" v="524" actId="478"/>
          <ac:spMkLst>
            <pc:docMk/>
            <pc:sldMk cId="664160161" sldId="317"/>
            <ac:spMk id="21" creationId="{A071D1C5-13F2-483E-9084-6BDA08220A4F}"/>
          </ac:spMkLst>
        </pc:spChg>
        <pc:spChg chg="del">
          <ac:chgData name="SEONGJIN HA" userId="3894bcff60b3de9e" providerId="LiveId" clId="{4BECD735-E637-4CF2-B411-5503F36559F6}" dt="2018-05-02T04:14:53.707" v="525" actId="478"/>
          <ac:spMkLst>
            <pc:docMk/>
            <pc:sldMk cId="664160161" sldId="317"/>
            <ac:spMk id="22" creationId="{F27DD5BE-9865-435D-9910-B607732CE56C}"/>
          </ac:spMkLst>
        </pc:spChg>
        <pc:spChg chg="del">
          <ac:chgData name="SEONGJIN HA" userId="3894bcff60b3de9e" providerId="LiveId" clId="{4BECD735-E637-4CF2-B411-5503F36559F6}" dt="2018-05-02T04:35:52.549" v="1180" actId="478"/>
          <ac:spMkLst>
            <pc:docMk/>
            <pc:sldMk cId="664160161" sldId="317"/>
            <ac:spMk id="35" creationId="{C3842228-16EE-4120-B365-6B28D023D6C0}"/>
          </ac:spMkLst>
        </pc:spChg>
        <pc:picChg chg="del">
          <ac:chgData name="SEONGJIN HA" userId="3894bcff60b3de9e" providerId="LiveId" clId="{4BECD735-E637-4CF2-B411-5503F36559F6}" dt="2018-05-02T04:14:41.830" v="522" actId="478"/>
          <ac:picMkLst>
            <pc:docMk/>
            <pc:sldMk cId="664160161" sldId="317"/>
            <ac:picMk id="20" creationId="{0C730032-444A-4A1D-9EAC-C8ABA8C26F85}"/>
          </ac:picMkLst>
        </pc:picChg>
        <pc:picChg chg="del">
          <ac:chgData name="SEONGJIN HA" userId="3894bcff60b3de9e" providerId="LiveId" clId="{4BECD735-E637-4CF2-B411-5503F36559F6}" dt="2018-05-02T04:14:53.707" v="525" actId="478"/>
          <ac:picMkLst>
            <pc:docMk/>
            <pc:sldMk cId="664160161" sldId="317"/>
            <ac:picMk id="26" creationId="{1FC2205B-19F5-4BA3-8241-379864A9915C}"/>
          </ac:picMkLst>
        </pc:picChg>
        <pc:picChg chg="del">
          <ac:chgData name="SEONGJIN HA" userId="3894bcff60b3de9e" providerId="LiveId" clId="{4BECD735-E637-4CF2-B411-5503F36559F6}" dt="2018-05-02T04:14:43.478" v="523" actId="478"/>
          <ac:picMkLst>
            <pc:docMk/>
            <pc:sldMk cId="664160161" sldId="317"/>
            <ac:picMk id="33" creationId="{976D97A2-40F1-43AC-B97A-34B438A7ED25}"/>
          </ac:picMkLst>
        </pc:picChg>
        <pc:picChg chg="del">
          <ac:chgData name="SEONGJIN HA" userId="3894bcff60b3de9e" providerId="LiveId" clId="{4BECD735-E637-4CF2-B411-5503F36559F6}" dt="2018-05-02T04:14:53.707" v="525" actId="478"/>
          <ac:picMkLst>
            <pc:docMk/>
            <pc:sldMk cId="664160161" sldId="317"/>
            <ac:picMk id="34" creationId="{643276C3-EAF1-48C8-882F-D383CEE4F499}"/>
          </ac:picMkLst>
        </pc:picChg>
        <pc:picChg chg="add mod">
          <ac:chgData name="SEONGJIN HA" userId="3894bcff60b3de9e" providerId="LiveId" clId="{4BECD735-E637-4CF2-B411-5503F36559F6}" dt="2018-05-02T04:35:54.546" v="1181" actId="1076"/>
          <ac:picMkLst>
            <pc:docMk/>
            <pc:sldMk cId="664160161" sldId="317"/>
            <ac:picMk id="4098" creationId="{99D95884-45D1-4359-8A30-E6B49B45F9AB}"/>
          </ac:picMkLst>
        </pc:picChg>
        <pc:cxnChg chg="del">
          <ac:chgData name="SEONGJIN HA" userId="3894bcff60b3de9e" providerId="LiveId" clId="{4BECD735-E637-4CF2-B411-5503F36559F6}" dt="2018-05-02T04:14:53.707" v="525" actId="478"/>
          <ac:cxnSpMkLst>
            <pc:docMk/>
            <pc:sldMk cId="664160161" sldId="317"/>
            <ac:cxnSpMk id="30" creationId="{698A6798-7FFA-497F-849F-B9494ABD91D4}"/>
          </ac:cxnSpMkLst>
        </pc:cxnChg>
      </pc:sldChg>
      <pc:sldChg chg="addSp delSp modSp">
        <pc:chgData name="SEONGJIN HA" userId="3894bcff60b3de9e" providerId="LiveId" clId="{4BECD735-E637-4CF2-B411-5503F36559F6}" dt="2018-05-02T05:35:55.931" v="2353" actId="20577"/>
        <pc:sldMkLst>
          <pc:docMk/>
          <pc:sldMk cId="46646330" sldId="318"/>
        </pc:sldMkLst>
        <pc:spChg chg="mod">
          <ac:chgData name="SEONGJIN HA" userId="3894bcff60b3de9e" providerId="LiveId" clId="{4BECD735-E637-4CF2-B411-5503F36559F6}" dt="2018-05-02T05:33:42.778" v="2272" actId="404"/>
          <ac:spMkLst>
            <pc:docMk/>
            <pc:sldMk cId="46646330" sldId="318"/>
            <ac:spMk id="2" creationId="{33ADFF9F-D89D-4714-B7FA-394832B8D94F}"/>
          </ac:spMkLst>
        </pc:spChg>
        <pc:spChg chg="add mod">
          <ac:chgData name="SEONGJIN HA" userId="3894bcff60b3de9e" providerId="LiveId" clId="{4BECD735-E637-4CF2-B411-5503F36559F6}" dt="2018-05-02T04:51:43.922" v="1402" actId="164"/>
          <ac:spMkLst>
            <pc:docMk/>
            <pc:sldMk cId="46646330" sldId="318"/>
            <ac:spMk id="3" creationId="{CE7AF2D5-1157-4C6A-B476-91E953FFDCD4}"/>
          </ac:spMkLst>
        </pc:spChg>
        <pc:spChg chg="del">
          <ac:chgData name="SEONGJIN HA" userId="3894bcff60b3de9e" providerId="LiveId" clId="{4BECD735-E637-4CF2-B411-5503F36559F6}" dt="2018-05-02T04:46:51.769" v="1305" actId="478"/>
          <ac:spMkLst>
            <pc:docMk/>
            <pc:sldMk cId="46646330" sldId="318"/>
            <ac:spMk id="14" creationId="{96F2E1E5-E94B-4C88-ACA8-668A5A849E13}"/>
          </ac:spMkLst>
        </pc:spChg>
        <pc:spChg chg="del">
          <ac:chgData name="SEONGJIN HA" userId="3894bcff60b3de9e" providerId="LiveId" clId="{4BECD735-E637-4CF2-B411-5503F36559F6}" dt="2018-05-02T04:55:24.917" v="1530" actId="478"/>
          <ac:spMkLst>
            <pc:docMk/>
            <pc:sldMk cId="46646330" sldId="318"/>
            <ac:spMk id="15" creationId="{99A423AA-35A0-4C66-8273-6CF4A1C50513}"/>
          </ac:spMkLst>
        </pc:spChg>
        <pc:spChg chg="del">
          <ac:chgData name="SEONGJIN HA" userId="3894bcff60b3de9e" providerId="LiveId" clId="{4BECD735-E637-4CF2-B411-5503F36559F6}" dt="2018-05-02T04:55:28.859" v="1531" actId="478"/>
          <ac:spMkLst>
            <pc:docMk/>
            <pc:sldMk cId="46646330" sldId="318"/>
            <ac:spMk id="17" creationId="{02D32444-D351-41C8-B3A2-C5AAB274088B}"/>
          </ac:spMkLst>
        </pc:spChg>
        <pc:spChg chg="add mod">
          <ac:chgData name="SEONGJIN HA" userId="3894bcff60b3de9e" providerId="LiveId" clId="{4BECD735-E637-4CF2-B411-5503F36559F6}" dt="2018-05-02T04:54:34.796" v="1518" actId="20577"/>
          <ac:spMkLst>
            <pc:docMk/>
            <pc:sldMk cId="46646330" sldId="318"/>
            <ac:spMk id="22" creationId="{CDCC0A09-038D-4976-B07A-5B3FDA4B2A94}"/>
          </ac:spMkLst>
        </pc:spChg>
        <pc:spChg chg="add mod">
          <ac:chgData name="SEONGJIN HA" userId="3894bcff60b3de9e" providerId="LiveId" clId="{4BECD735-E637-4CF2-B411-5503F36559F6}" dt="2018-05-02T04:53:20.764" v="1509" actId="1076"/>
          <ac:spMkLst>
            <pc:docMk/>
            <pc:sldMk cId="46646330" sldId="318"/>
            <ac:spMk id="23" creationId="{33AE8992-10F9-43D7-9CD4-89186289978E}"/>
          </ac:spMkLst>
        </pc:spChg>
        <pc:spChg chg="add mod">
          <ac:chgData name="SEONGJIN HA" userId="3894bcff60b3de9e" providerId="LiveId" clId="{4BECD735-E637-4CF2-B411-5503F36559F6}" dt="2018-05-02T04:55:00.979" v="1527" actId="1076"/>
          <ac:spMkLst>
            <pc:docMk/>
            <pc:sldMk cId="46646330" sldId="318"/>
            <ac:spMk id="24" creationId="{9E271BDB-AC5C-4EBE-B0D3-CC6DD8E1E303}"/>
          </ac:spMkLst>
        </pc:spChg>
        <pc:spChg chg="add mod">
          <ac:chgData name="SEONGJIN HA" userId="3894bcff60b3de9e" providerId="LiveId" clId="{4BECD735-E637-4CF2-B411-5503F36559F6}" dt="2018-05-02T05:03:29.987" v="1868" actId="20577"/>
          <ac:spMkLst>
            <pc:docMk/>
            <pc:sldMk cId="46646330" sldId="318"/>
            <ac:spMk id="25" creationId="{FF10AF47-E9D5-42C7-9750-6657EF1B9856}"/>
          </ac:spMkLst>
        </pc:spChg>
        <pc:spChg chg="mod topLvl">
          <ac:chgData name="SEONGJIN HA" userId="3894bcff60b3de9e" providerId="LiveId" clId="{4BECD735-E637-4CF2-B411-5503F36559F6}" dt="2018-05-02T05:01:48.649" v="1737" actId="164"/>
          <ac:spMkLst>
            <pc:docMk/>
            <pc:sldMk cId="46646330" sldId="318"/>
            <ac:spMk id="29" creationId="{3B118E11-7483-4BE4-BDC5-EA9AF1CDBCB6}"/>
          </ac:spMkLst>
        </pc:spChg>
        <pc:spChg chg="add del mod">
          <ac:chgData name="SEONGJIN HA" userId="3894bcff60b3de9e" providerId="LiveId" clId="{4BECD735-E637-4CF2-B411-5503F36559F6}" dt="2018-05-02T05:02:22.649" v="1761" actId="1076"/>
          <ac:spMkLst>
            <pc:docMk/>
            <pc:sldMk cId="46646330" sldId="318"/>
            <ac:spMk id="33" creationId="{0DF3E042-1A23-43B0-86EB-9FFAE4D83517}"/>
          </ac:spMkLst>
        </pc:spChg>
        <pc:spChg chg="add mod">
          <ac:chgData name="SEONGJIN HA" userId="3894bcff60b3de9e" providerId="LiveId" clId="{4BECD735-E637-4CF2-B411-5503F36559F6}" dt="2018-05-02T05:32:02.537" v="2247" actId="20577"/>
          <ac:spMkLst>
            <pc:docMk/>
            <pc:sldMk cId="46646330" sldId="318"/>
            <ac:spMk id="34" creationId="{51E707CF-283A-455B-9DAF-F955C44476BE}"/>
          </ac:spMkLst>
        </pc:spChg>
        <pc:spChg chg="add del mod">
          <ac:chgData name="SEONGJIN HA" userId="3894bcff60b3de9e" providerId="LiveId" clId="{4BECD735-E637-4CF2-B411-5503F36559F6}" dt="2018-05-02T05:26:46.893" v="2045" actId="478"/>
          <ac:spMkLst>
            <pc:docMk/>
            <pc:sldMk cId="46646330" sldId="318"/>
            <ac:spMk id="37" creationId="{50E5D61E-459B-45D1-B209-A70EAA7C8175}"/>
          </ac:spMkLst>
        </pc:spChg>
        <pc:spChg chg="add del mod">
          <ac:chgData name="SEONGJIN HA" userId="3894bcff60b3de9e" providerId="LiveId" clId="{4BECD735-E637-4CF2-B411-5503F36559F6}" dt="2018-05-02T05:35:26.256" v="2298" actId="478"/>
          <ac:spMkLst>
            <pc:docMk/>
            <pc:sldMk cId="46646330" sldId="318"/>
            <ac:spMk id="39" creationId="{301B8A2B-AD67-4E35-9F29-D262E281DB3E}"/>
          </ac:spMkLst>
        </pc:spChg>
        <pc:spChg chg="add del mod">
          <ac:chgData name="SEONGJIN HA" userId="3894bcff60b3de9e" providerId="LiveId" clId="{4BECD735-E637-4CF2-B411-5503F36559F6}" dt="2018-05-02T05:35:26.256" v="2298" actId="478"/>
          <ac:spMkLst>
            <pc:docMk/>
            <pc:sldMk cId="46646330" sldId="318"/>
            <ac:spMk id="40" creationId="{9E15ABF0-6330-425F-977A-515BE23C93B7}"/>
          </ac:spMkLst>
        </pc:spChg>
        <pc:spChg chg="add mod">
          <ac:chgData name="SEONGJIN HA" userId="3894bcff60b3de9e" providerId="LiveId" clId="{4BECD735-E637-4CF2-B411-5503F36559F6}" dt="2018-05-02T05:31:15.926" v="2242" actId="20577"/>
          <ac:spMkLst>
            <pc:docMk/>
            <pc:sldMk cId="46646330" sldId="318"/>
            <ac:spMk id="41" creationId="{3E292000-522E-4B64-B87E-44D1E87AB697}"/>
          </ac:spMkLst>
        </pc:spChg>
        <pc:spChg chg="add mod">
          <ac:chgData name="SEONGJIN HA" userId="3894bcff60b3de9e" providerId="LiveId" clId="{4BECD735-E637-4CF2-B411-5503F36559F6}" dt="2018-05-02T05:35:55.931" v="2353" actId="20577"/>
          <ac:spMkLst>
            <pc:docMk/>
            <pc:sldMk cId="46646330" sldId="318"/>
            <ac:spMk id="42" creationId="{8A8C7528-716E-4E07-BB44-954A4FD0911A}"/>
          </ac:spMkLst>
        </pc:spChg>
        <pc:grpChg chg="add mod">
          <ac:chgData name="SEONGJIN HA" userId="3894bcff60b3de9e" providerId="LiveId" clId="{4BECD735-E637-4CF2-B411-5503F36559F6}" dt="2018-05-02T04:51:48.526" v="1403" actId="1076"/>
          <ac:grpSpMkLst>
            <pc:docMk/>
            <pc:sldMk cId="46646330" sldId="318"/>
            <ac:grpSpMk id="5" creationId="{3C44F478-ADE1-43DC-B62C-2F282411108D}"/>
          </ac:grpSpMkLst>
        </pc:grpChg>
        <pc:grpChg chg="add mod">
          <ac:chgData name="SEONGJIN HA" userId="3894bcff60b3de9e" providerId="LiveId" clId="{4BECD735-E637-4CF2-B411-5503F36559F6}" dt="2018-05-02T04:51:43.922" v="1402" actId="164"/>
          <ac:grpSpMkLst>
            <pc:docMk/>
            <pc:sldMk cId="46646330" sldId="318"/>
            <ac:grpSpMk id="6" creationId="{712ED4D2-8E67-4B2C-A380-D77165089961}"/>
          </ac:grpSpMkLst>
        </pc:grpChg>
        <pc:grpChg chg="add mod">
          <ac:chgData name="SEONGJIN HA" userId="3894bcff60b3de9e" providerId="LiveId" clId="{4BECD735-E637-4CF2-B411-5503F36559F6}" dt="2018-05-02T05:01:52.115" v="1738" actId="1076"/>
          <ac:grpSpMkLst>
            <pc:docMk/>
            <pc:sldMk cId="46646330" sldId="318"/>
            <ac:grpSpMk id="9" creationId="{F4BD21C1-8879-4A13-9BEB-139013A53A5C}"/>
          </ac:grpSpMkLst>
        </pc:grpChg>
        <pc:grpChg chg="add del mod">
          <ac:chgData name="SEONGJIN HA" userId="3894bcff60b3de9e" providerId="LiveId" clId="{4BECD735-E637-4CF2-B411-5503F36559F6}" dt="2018-05-02T04:59:22.323" v="1675" actId="478"/>
          <ac:grpSpMkLst>
            <pc:docMk/>
            <pc:sldMk cId="46646330" sldId="318"/>
            <ac:grpSpMk id="27" creationId="{8BB7AEC6-0465-4555-AF7C-1F29F8CAE959}"/>
          </ac:grpSpMkLst>
        </pc:grpChg>
        <pc:picChg chg="add mod">
          <ac:chgData name="SEONGJIN HA" userId="3894bcff60b3de9e" providerId="LiveId" clId="{4BECD735-E637-4CF2-B411-5503F36559F6}" dt="2018-05-02T04:51:43.922" v="1402" actId="164"/>
          <ac:picMkLst>
            <pc:docMk/>
            <pc:sldMk cId="46646330" sldId="318"/>
            <ac:picMk id="19" creationId="{184976D9-A2E2-4862-9668-F46236D4804C}"/>
          </ac:picMkLst>
        </pc:picChg>
        <pc:picChg chg="add mod modCrop">
          <ac:chgData name="SEONGJIN HA" userId="3894bcff60b3de9e" providerId="LiveId" clId="{4BECD735-E637-4CF2-B411-5503F36559F6}" dt="2018-05-02T04:51:35.703" v="1401" actId="164"/>
          <ac:picMkLst>
            <pc:docMk/>
            <pc:sldMk cId="46646330" sldId="318"/>
            <ac:picMk id="20" creationId="{78F70CD3-3596-4890-A9C5-4E626EB533AF}"/>
          </ac:picMkLst>
        </pc:picChg>
        <pc:picChg chg="del topLvl">
          <ac:chgData name="SEONGJIN HA" userId="3894bcff60b3de9e" providerId="LiveId" clId="{4BECD735-E637-4CF2-B411-5503F36559F6}" dt="2018-05-02T04:59:22.323" v="1675" actId="478"/>
          <ac:picMkLst>
            <pc:docMk/>
            <pc:sldMk cId="46646330" sldId="318"/>
            <ac:picMk id="28" creationId="{423A0FFC-3B22-4E92-9521-738D7C30E6F3}"/>
          </ac:picMkLst>
        </pc:picChg>
        <pc:picChg chg="del">
          <ac:chgData name="SEONGJIN HA" userId="3894bcff60b3de9e" providerId="LiveId" clId="{4BECD735-E637-4CF2-B411-5503F36559F6}" dt="2018-05-02T04:46:29.770" v="1300" actId="478"/>
          <ac:picMkLst>
            <pc:docMk/>
            <pc:sldMk cId="46646330" sldId="318"/>
            <ac:picMk id="2050" creationId="{08206891-2CD7-48D4-8246-9CDFE111877A}"/>
          </ac:picMkLst>
        </pc:picChg>
        <pc:picChg chg="add mod">
          <ac:chgData name="SEONGJIN HA" userId="3894bcff60b3de9e" providerId="LiveId" clId="{4BECD735-E637-4CF2-B411-5503F36559F6}" dt="2018-05-02T05:01:48.649" v="1737" actId="164"/>
          <ac:picMkLst>
            <pc:docMk/>
            <pc:sldMk cId="46646330" sldId="318"/>
            <ac:picMk id="9218" creationId="{78E832FF-BA15-4688-B8A1-C983855BEBEB}"/>
          </ac:picMkLst>
        </pc:picChg>
        <pc:cxnChg chg="del">
          <ac:chgData name="SEONGJIN HA" userId="3894bcff60b3de9e" providerId="LiveId" clId="{4BECD735-E637-4CF2-B411-5503F36559F6}" dt="2018-05-02T04:46:49.060" v="1304" actId="478"/>
          <ac:cxnSpMkLst>
            <pc:docMk/>
            <pc:sldMk cId="46646330" sldId="318"/>
            <ac:cxnSpMk id="13" creationId="{A6A87EAC-CF83-4CF8-A5D1-3071DB3C7C10}"/>
          </ac:cxnSpMkLst>
        </pc:cxnChg>
        <pc:cxnChg chg="del mod">
          <ac:chgData name="SEONGJIN HA" userId="3894bcff60b3de9e" providerId="LiveId" clId="{4BECD735-E637-4CF2-B411-5503F36559F6}" dt="2018-05-02T05:01:34.774" v="1734" actId="478"/>
          <ac:cxnSpMkLst>
            <pc:docMk/>
            <pc:sldMk cId="46646330" sldId="318"/>
            <ac:cxnSpMk id="16" creationId="{F381F2B4-063B-4635-8EC6-818303496E54}"/>
          </ac:cxnSpMkLst>
        </pc:cxnChg>
        <pc:cxnChg chg="del">
          <ac:chgData name="SEONGJIN HA" userId="3894bcff60b3de9e" providerId="LiveId" clId="{4BECD735-E637-4CF2-B411-5503F36559F6}" dt="2018-05-02T04:55:30.733" v="1532" actId="478"/>
          <ac:cxnSpMkLst>
            <pc:docMk/>
            <pc:sldMk cId="46646330" sldId="318"/>
            <ac:cxnSpMk id="18" creationId="{83171B26-C9F8-42DB-BBD0-F77C39EBC7D6}"/>
          </ac:cxnSpMkLst>
        </pc:cxnChg>
        <pc:cxnChg chg="add mod">
          <ac:chgData name="SEONGJIN HA" userId="3894bcff60b3de9e" providerId="LiveId" clId="{4BECD735-E637-4CF2-B411-5503F36559F6}" dt="2018-05-02T05:00:20.107" v="1686" actId="14100"/>
          <ac:cxnSpMkLst>
            <pc:docMk/>
            <pc:sldMk cId="46646330" sldId="318"/>
            <ac:cxnSpMk id="21" creationId="{76E71CC4-8DDB-420D-8DF9-94E1B19F6AA5}"/>
          </ac:cxnSpMkLst>
        </pc:cxnChg>
        <pc:cxnChg chg="add mod">
          <ac:chgData name="SEONGJIN HA" userId="3894bcff60b3de9e" providerId="LiveId" clId="{4BECD735-E637-4CF2-B411-5503F36559F6}" dt="2018-05-02T05:03:42.670" v="1869" actId="1076"/>
          <ac:cxnSpMkLst>
            <pc:docMk/>
            <pc:sldMk cId="46646330" sldId="318"/>
            <ac:cxnSpMk id="31" creationId="{439974E7-C799-45AF-8CF3-A6E0EA34B9F9}"/>
          </ac:cxnSpMkLst>
        </pc:cxnChg>
        <pc:cxnChg chg="add mod">
          <ac:chgData name="SEONGJIN HA" userId="3894bcff60b3de9e" providerId="LiveId" clId="{4BECD735-E637-4CF2-B411-5503F36559F6}" dt="2018-05-02T05:31:53.595" v="2245" actId="1076"/>
          <ac:cxnSpMkLst>
            <pc:docMk/>
            <pc:sldMk cId="46646330" sldId="318"/>
            <ac:cxnSpMk id="35" creationId="{4ABBF1A8-EBE4-42A7-B815-2F0D0B915D08}"/>
          </ac:cxnSpMkLst>
        </pc:cxnChg>
        <pc:cxnChg chg="add mod">
          <ac:chgData name="SEONGJIN HA" userId="3894bcff60b3de9e" providerId="LiveId" clId="{4BECD735-E637-4CF2-B411-5503F36559F6}" dt="2018-05-02T05:31:53.595" v="2245" actId="1076"/>
          <ac:cxnSpMkLst>
            <pc:docMk/>
            <pc:sldMk cId="46646330" sldId="318"/>
            <ac:cxnSpMk id="38" creationId="{54665E7A-6688-4AAA-AA03-E330823143BD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7499997693159592E-2"/>
          <c:w val="0.96562499999999996"/>
          <c:h val="0.9139727538156524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fld id="{C1C2E5F3-C5EE-4658-B713-C1A8B6D224E2}" type="VALUE">
                      <a:rPr lang="en-US" altLang="ko-KR" sz="1800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BDF-48B3-939A-7E0CA89E5AC0}"/>
                </c:ext>
              </c:extLst>
            </c:dLbl>
            <c:dLbl>
              <c:idx val="1"/>
              <c:layout>
                <c:manualLayout>
                  <c:x val="1.40625E-2"/>
                  <c:y val="-8.5936501967686754E-17"/>
                </c:manualLayout>
              </c:layout>
              <c:tx>
                <c:rich>
                  <a:bodyPr/>
                  <a:lstStyle/>
                  <a:p>
                    <a:fld id="{E9BBD396-7526-4C72-BB1B-63EB6CA6D3B7}" type="VALUE">
                      <a:rPr lang="en-US" altLang="ko-KR" sz="2000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BDF-48B3-939A-7E0CA89E5AC0}"/>
                </c:ext>
              </c:extLst>
            </c:dLbl>
            <c:dLbl>
              <c:idx val="2"/>
              <c:layout>
                <c:manualLayout>
                  <c:x val="0"/>
                  <c:y val="3.2812497981514643E-2"/>
                </c:manualLayout>
              </c:layout>
              <c:tx>
                <c:rich>
                  <a:bodyPr/>
                  <a:lstStyle/>
                  <a:p>
                    <a:fld id="{2094DA93-B837-4526-BE51-A3D5577621DB}" type="VALUE">
                      <a:rPr lang="en-US" altLang="ko-KR" sz="2000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CBDF-48B3-939A-7E0CA89E5AC0}"/>
                </c:ext>
              </c:extLst>
            </c:dLbl>
            <c:dLbl>
              <c:idx val="3"/>
              <c:layout>
                <c:manualLayout>
                  <c:x val="-1.5625000000000001E-3"/>
                  <c:y val="3.7499997693159579E-2"/>
                </c:manualLayout>
              </c:layout>
              <c:tx>
                <c:rich>
                  <a:bodyPr/>
                  <a:lstStyle/>
                  <a:p>
                    <a:fld id="{0C04B22D-D533-4773-BC13-5ADCF7464028}" type="VALUE">
                      <a:rPr lang="en-US" altLang="ko-KR" sz="2000" b="1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CBDF-48B3-939A-7E0CA89E5AC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2012.04</c:v>
                </c:pt>
                <c:pt idx="1">
                  <c:v>2013.12</c:v>
                </c:pt>
                <c:pt idx="2">
                  <c:v>2015.12</c:v>
                </c:pt>
                <c:pt idx="3">
                  <c:v>2018.01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126</c:v>
                </c:pt>
                <c:pt idx="2">
                  <c:v>362</c:v>
                </c:pt>
                <c:pt idx="3">
                  <c:v>380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BDF-48B3-939A-7E0CA89E5AC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89735168"/>
        <c:axId val="889736152"/>
      </c:lineChart>
      <c:catAx>
        <c:axId val="88973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89736152"/>
        <c:crosses val="autoZero"/>
        <c:auto val="1"/>
        <c:lblAlgn val="ctr"/>
        <c:lblOffset val="100"/>
        <c:noMultiLvlLbl val="0"/>
      </c:catAx>
      <c:valAx>
        <c:axId val="889736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897351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31E198-A18C-412C-A057-922F966AC611}" type="doc">
      <dgm:prSet loTypeId="urn:microsoft.com/office/officeart/2008/layout/RadialCluster" loCatId="cycle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pPr latinLnBrk="1"/>
          <a:endParaRPr lang="ko-KR" altLang="en-US"/>
        </a:p>
      </dgm:t>
    </dgm:pt>
    <dgm:pt modelId="{E1923198-0943-46C1-ADBA-2C802FFC5D72}">
      <dgm:prSet phldrT="[텍스트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PURE</a:t>
          </a:r>
        </a:p>
        <a:p>
          <a:pPr latinLnBrk="1"/>
          <a:r>
            <a:rPr lang="en-US" altLang="ko-KR" b="1" dirty="0">
              <a:solidFill>
                <a:schemeClr val="bg1"/>
              </a:solidFill>
            </a:rPr>
            <a:t>TEA</a:t>
          </a:r>
          <a:endParaRPr lang="ko-KR" altLang="en-US" b="1" dirty="0">
            <a:solidFill>
              <a:schemeClr val="bg1"/>
            </a:solidFill>
          </a:endParaRPr>
        </a:p>
      </dgm:t>
    </dgm:pt>
    <dgm:pt modelId="{DC2A8C6B-6D1D-4D25-91D0-A83DD744A952}" type="parTrans" cxnId="{1336BBEF-E906-412E-831F-55F1BFDA5F1F}">
      <dgm:prSet/>
      <dgm:spPr/>
      <dgm:t>
        <a:bodyPr/>
        <a:lstStyle/>
        <a:p>
          <a:pPr latinLnBrk="1"/>
          <a:endParaRPr lang="ko-KR" altLang="en-US"/>
        </a:p>
      </dgm:t>
    </dgm:pt>
    <dgm:pt modelId="{67EEE70C-AC72-4D1C-8E9E-3F1A3396BBE6}" type="sibTrans" cxnId="{1336BBEF-E906-412E-831F-55F1BFDA5F1F}">
      <dgm:prSet/>
      <dgm:spPr/>
      <dgm:t>
        <a:bodyPr/>
        <a:lstStyle/>
        <a:p>
          <a:pPr latinLnBrk="1"/>
          <a:endParaRPr lang="ko-KR" altLang="en-US"/>
        </a:p>
      </dgm:t>
    </dgm:pt>
    <dgm:pt modelId="{081F2524-3BA4-4A95-951F-D79145CFEF8A}">
      <dgm:prSet phldrT="[텍스트]"/>
      <dgm:spPr/>
      <dgm:t>
        <a:bodyPr/>
        <a:lstStyle/>
        <a:p>
          <a:pPr latinLnBrk="1"/>
          <a:r>
            <a:rPr lang="en-US" altLang="ko-KR" dirty="0"/>
            <a:t>Good for Health</a:t>
          </a:r>
          <a:endParaRPr lang="ko-KR" altLang="en-US" dirty="0"/>
        </a:p>
      </dgm:t>
    </dgm:pt>
    <dgm:pt modelId="{7B7F9996-8D31-4B5D-80DF-632AAC0327F4}" type="parTrans" cxnId="{4822E752-0CE6-4A27-8A1F-FE4D93294B44}">
      <dgm:prSet/>
      <dgm:spPr/>
      <dgm:t>
        <a:bodyPr/>
        <a:lstStyle/>
        <a:p>
          <a:pPr latinLnBrk="1"/>
          <a:endParaRPr lang="ko-KR" altLang="en-US"/>
        </a:p>
      </dgm:t>
    </dgm:pt>
    <dgm:pt modelId="{E921FDFD-6763-4DB6-BE67-B78BA51D7D69}" type="sibTrans" cxnId="{4822E752-0CE6-4A27-8A1F-FE4D93294B44}">
      <dgm:prSet/>
      <dgm:spPr/>
      <dgm:t>
        <a:bodyPr/>
        <a:lstStyle/>
        <a:p>
          <a:pPr latinLnBrk="1"/>
          <a:endParaRPr lang="ko-KR" altLang="en-US"/>
        </a:p>
      </dgm:t>
    </dgm:pt>
    <dgm:pt modelId="{A6DA1E7F-765B-4464-A7F6-1A4FE57535AA}">
      <dgm:prSet phldrT="[텍스트]"/>
      <dgm:spPr/>
      <dgm:t>
        <a:bodyPr/>
        <a:lstStyle/>
        <a:p>
          <a:pPr latinLnBrk="1"/>
          <a:r>
            <a:rPr lang="en-US" altLang="ko-KR" dirty="0"/>
            <a:t>Enjoying Slowly</a:t>
          </a:r>
          <a:endParaRPr lang="ko-KR" altLang="en-US" dirty="0"/>
        </a:p>
      </dgm:t>
    </dgm:pt>
    <dgm:pt modelId="{83D313A5-7D23-4019-9A9D-3E0AC0F7671C}" type="parTrans" cxnId="{96417D08-7455-431D-BBF1-A50E5C7C1168}">
      <dgm:prSet/>
      <dgm:spPr/>
      <dgm:t>
        <a:bodyPr/>
        <a:lstStyle/>
        <a:p>
          <a:pPr latinLnBrk="1"/>
          <a:endParaRPr lang="ko-KR" altLang="en-US"/>
        </a:p>
      </dgm:t>
    </dgm:pt>
    <dgm:pt modelId="{1397EC9B-C624-42D3-B603-20A5E0387ED0}" type="sibTrans" cxnId="{96417D08-7455-431D-BBF1-A50E5C7C1168}">
      <dgm:prSet/>
      <dgm:spPr/>
      <dgm:t>
        <a:bodyPr/>
        <a:lstStyle/>
        <a:p>
          <a:pPr latinLnBrk="1"/>
          <a:endParaRPr lang="ko-KR" altLang="en-US"/>
        </a:p>
      </dgm:t>
    </dgm:pt>
    <dgm:pt modelId="{923BC04F-3E22-4BDD-AD0D-4C5938BC14E1}">
      <dgm:prSet phldrT="[텍스트]"/>
      <dgm:spPr/>
      <dgm:t>
        <a:bodyPr/>
        <a:lstStyle/>
        <a:p>
          <a:pPr latinLnBrk="1"/>
          <a:r>
            <a:rPr lang="en-US" altLang="ko-KR" dirty="0"/>
            <a:t>Needs brewing </a:t>
          </a:r>
          <a:endParaRPr lang="ko-KR" altLang="en-US" dirty="0"/>
        </a:p>
      </dgm:t>
    </dgm:pt>
    <dgm:pt modelId="{CAB7D3B1-B139-44CA-B9C7-83564D826B7B}" type="parTrans" cxnId="{70F54875-83B5-4EFF-931B-5F6087DA1484}">
      <dgm:prSet/>
      <dgm:spPr/>
      <dgm:t>
        <a:bodyPr/>
        <a:lstStyle/>
        <a:p>
          <a:pPr latinLnBrk="1"/>
          <a:endParaRPr lang="ko-KR" altLang="en-US"/>
        </a:p>
      </dgm:t>
    </dgm:pt>
    <dgm:pt modelId="{2EDD7239-4AFC-4879-AA96-5D6B9E0A46AE}" type="sibTrans" cxnId="{70F54875-83B5-4EFF-931B-5F6087DA1484}">
      <dgm:prSet/>
      <dgm:spPr/>
      <dgm:t>
        <a:bodyPr/>
        <a:lstStyle/>
        <a:p>
          <a:pPr latinLnBrk="1"/>
          <a:endParaRPr lang="ko-KR" altLang="en-US"/>
        </a:p>
      </dgm:t>
    </dgm:pt>
    <dgm:pt modelId="{A79C5411-5D1C-49CC-8019-DD59F94446D4}">
      <dgm:prSet phldrT="[텍스트]"/>
      <dgm:spPr/>
      <dgm:t>
        <a:bodyPr/>
        <a:lstStyle/>
        <a:p>
          <a:pPr latinLnBrk="1"/>
          <a:r>
            <a:rPr lang="en-US" altLang="ko-KR" dirty="0"/>
            <a:t>Origin of tea leaf is important</a:t>
          </a:r>
          <a:endParaRPr lang="ko-KR" altLang="en-US" dirty="0"/>
        </a:p>
      </dgm:t>
    </dgm:pt>
    <dgm:pt modelId="{D0E2BD33-12DD-4124-B980-B314F3638010}" type="parTrans" cxnId="{CCBB9BD1-95A7-4BA6-8333-FA6FF59DFD05}">
      <dgm:prSet/>
      <dgm:spPr/>
      <dgm:t>
        <a:bodyPr/>
        <a:lstStyle/>
        <a:p>
          <a:pPr latinLnBrk="1"/>
          <a:endParaRPr lang="ko-KR" altLang="en-US"/>
        </a:p>
      </dgm:t>
    </dgm:pt>
    <dgm:pt modelId="{559FD14B-9101-4B34-9A7A-CF459D54E5F7}" type="sibTrans" cxnId="{CCBB9BD1-95A7-4BA6-8333-FA6FF59DFD05}">
      <dgm:prSet/>
      <dgm:spPr/>
      <dgm:t>
        <a:bodyPr/>
        <a:lstStyle/>
        <a:p>
          <a:pPr latinLnBrk="1"/>
          <a:endParaRPr lang="ko-KR" altLang="en-US"/>
        </a:p>
      </dgm:t>
    </dgm:pt>
    <dgm:pt modelId="{B51862FD-FAF7-4340-BD50-276C98326836}">
      <dgm:prSet phldrT="[텍스트]"/>
      <dgm:spPr/>
      <dgm:t>
        <a:bodyPr/>
        <a:lstStyle/>
        <a:p>
          <a:pPr latinLnBrk="1"/>
          <a:r>
            <a:rPr lang="en-US" altLang="ko-KR" dirty="0"/>
            <a:t>Derived from Nature</a:t>
          </a:r>
          <a:endParaRPr lang="ko-KR" altLang="en-US" dirty="0"/>
        </a:p>
      </dgm:t>
    </dgm:pt>
    <dgm:pt modelId="{E5654DE6-CAC0-4D4F-8784-E27B90DD9860}" type="sibTrans" cxnId="{B15497A9-D18A-44A3-B60F-5D724489C490}">
      <dgm:prSet/>
      <dgm:spPr/>
      <dgm:t>
        <a:bodyPr/>
        <a:lstStyle/>
        <a:p>
          <a:pPr latinLnBrk="1"/>
          <a:endParaRPr lang="ko-KR" altLang="en-US"/>
        </a:p>
      </dgm:t>
    </dgm:pt>
    <dgm:pt modelId="{7E9A32B7-AE68-4C42-84A8-80AD84C23933}" type="parTrans" cxnId="{B15497A9-D18A-44A3-B60F-5D724489C490}">
      <dgm:prSet/>
      <dgm:spPr/>
      <dgm:t>
        <a:bodyPr/>
        <a:lstStyle/>
        <a:p>
          <a:pPr latinLnBrk="1"/>
          <a:endParaRPr lang="ko-KR" altLang="en-US"/>
        </a:p>
      </dgm:t>
    </dgm:pt>
    <dgm:pt modelId="{1C62589D-7788-43E4-A360-96CAAC253B0B}" type="pres">
      <dgm:prSet presAssocID="{E831E198-A18C-412C-A057-922F966AC61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99F9EDD-C025-4950-915D-974E4A91951F}" type="pres">
      <dgm:prSet presAssocID="{E1923198-0943-46C1-ADBA-2C802FFC5D72}" presName="singleCycle" presStyleCnt="0"/>
      <dgm:spPr/>
    </dgm:pt>
    <dgm:pt modelId="{99E34A83-B24A-4FE7-93CA-906523E68F79}" type="pres">
      <dgm:prSet presAssocID="{E1923198-0943-46C1-ADBA-2C802FFC5D72}" presName="singleCenter" presStyleLbl="node1" presStyleIdx="0" presStyleCnt="6">
        <dgm:presLayoutVars>
          <dgm:chMax val="7"/>
          <dgm:chPref val="7"/>
        </dgm:presLayoutVars>
      </dgm:prSet>
      <dgm:spPr/>
    </dgm:pt>
    <dgm:pt modelId="{0A32E26D-AEC8-4488-B9F9-4EB793DAD963}" type="pres">
      <dgm:prSet presAssocID="{7B7F9996-8D31-4B5D-80DF-632AAC0327F4}" presName="Name56" presStyleLbl="parChTrans1D2" presStyleIdx="0" presStyleCnt="5"/>
      <dgm:spPr/>
    </dgm:pt>
    <dgm:pt modelId="{9B4FA9C0-929C-4851-ADE9-140D78B919B1}" type="pres">
      <dgm:prSet presAssocID="{081F2524-3BA4-4A95-951F-D79145CFEF8A}" presName="text0" presStyleLbl="node1" presStyleIdx="1" presStyleCnt="6">
        <dgm:presLayoutVars>
          <dgm:bulletEnabled val="1"/>
        </dgm:presLayoutVars>
      </dgm:prSet>
      <dgm:spPr/>
    </dgm:pt>
    <dgm:pt modelId="{08D0CA94-F9E2-4E56-8DA0-43533A7689B6}" type="pres">
      <dgm:prSet presAssocID="{7E9A32B7-AE68-4C42-84A8-80AD84C23933}" presName="Name56" presStyleLbl="parChTrans1D2" presStyleIdx="1" presStyleCnt="5"/>
      <dgm:spPr/>
    </dgm:pt>
    <dgm:pt modelId="{B0ADFC4A-BEE8-4263-A842-D5BDF5FC7FFF}" type="pres">
      <dgm:prSet presAssocID="{B51862FD-FAF7-4340-BD50-276C98326836}" presName="text0" presStyleLbl="node1" presStyleIdx="2" presStyleCnt="6">
        <dgm:presLayoutVars>
          <dgm:bulletEnabled val="1"/>
        </dgm:presLayoutVars>
      </dgm:prSet>
      <dgm:spPr/>
    </dgm:pt>
    <dgm:pt modelId="{D22B93FA-2C76-463F-A060-13442B4BD4CC}" type="pres">
      <dgm:prSet presAssocID="{83D313A5-7D23-4019-9A9D-3E0AC0F7671C}" presName="Name56" presStyleLbl="parChTrans1D2" presStyleIdx="2" presStyleCnt="5"/>
      <dgm:spPr/>
    </dgm:pt>
    <dgm:pt modelId="{082E4BDB-6ED6-4842-A863-91EA34CB1F1C}" type="pres">
      <dgm:prSet presAssocID="{A6DA1E7F-765B-4464-A7F6-1A4FE57535AA}" presName="text0" presStyleLbl="node1" presStyleIdx="3" presStyleCnt="6">
        <dgm:presLayoutVars>
          <dgm:bulletEnabled val="1"/>
        </dgm:presLayoutVars>
      </dgm:prSet>
      <dgm:spPr/>
    </dgm:pt>
    <dgm:pt modelId="{6D8575CD-BAD9-4B36-8BB9-81F836AE184D}" type="pres">
      <dgm:prSet presAssocID="{CAB7D3B1-B139-44CA-B9C7-83564D826B7B}" presName="Name56" presStyleLbl="parChTrans1D2" presStyleIdx="3" presStyleCnt="5"/>
      <dgm:spPr/>
    </dgm:pt>
    <dgm:pt modelId="{C938395F-14F9-472F-9655-A9711B3A592C}" type="pres">
      <dgm:prSet presAssocID="{923BC04F-3E22-4BDD-AD0D-4C5938BC14E1}" presName="text0" presStyleLbl="node1" presStyleIdx="4" presStyleCnt="6">
        <dgm:presLayoutVars>
          <dgm:bulletEnabled val="1"/>
        </dgm:presLayoutVars>
      </dgm:prSet>
      <dgm:spPr/>
    </dgm:pt>
    <dgm:pt modelId="{F3F61D4E-B767-4796-BA2D-4629E52BC75B}" type="pres">
      <dgm:prSet presAssocID="{D0E2BD33-12DD-4124-B980-B314F3638010}" presName="Name56" presStyleLbl="parChTrans1D2" presStyleIdx="4" presStyleCnt="5"/>
      <dgm:spPr/>
    </dgm:pt>
    <dgm:pt modelId="{08416EA6-66BF-428A-8EF7-F13B01513D4D}" type="pres">
      <dgm:prSet presAssocID="{A79C5411-5D1C-49CC-8019-DD59F94446D4}" presName="text0" presStyleLbl="node1" presStyleIdx="5" presStyleCnt="6">
        <dgm:presLayoutVars>
          <dgm:bulletEnabled val="1"/>
        </dgm:presLayoutVars>
      </dgm:prSet>
      <dgm:spPr/>
    </dgm:pt>
  </dgm:ptLst>
  <dgm:cxnLst>
    <dgm:cxn modelId="{96417D08-7455-431D-BBF1-A50E5C7C1168}" srcId="{E1923198-0943-46C1-ADBA-2C802FFC5D72}" destId="{A6DA1E7F-765B-4464-A7F6-1A4FE57535AA}" srcOrd="2" destOrd="0" parTransId="{83D313A5-7D23-4019-9A9D-3E0AC0F7671C}" sibTransId="{1397EC9B-C624-42D3-B603-20A5E0387ED0}"/>
    <dgm:cxn modelId="{02DD0E32-1BBE-4AD4-990A-E9A09A3C9003}" type="presOf" srcId="{923BC04F-3E22-4BDD-AD0D-4C5938BC14E1}" destId="{C938395F-14F9-472F-9655-A9711B3A592C}" srcOrd="0" destOrd="0" presId="urn:microsoft.com/office/officeart/2008/layout/RadialCluster"/>
    <dgm:cxn modelId="{CEC9CD3B-E4D1-435A-80DE-882C44D2D9CA}" type="presOf" srcId="{B51862FD-FAF7-4340-BD50-276C98326836}" destId="{B0ADFC4A-BEE8-4263-A842-D5BDF5FC7FFF}" srcOrd="0" destOrd="0" presId="urn:microsoft.com/office/officeart/2008/layout/RadialCluster"/>
    <dgm:cxn modelId="{240C1942-F6D7-4ED5-9516-EB1F872050AB}" type="presOf" srcId="{081F2524-3BA4-4A95-951F-D79145CFEF8A}" destId="{9B4FA9C0-929C-4851-ADE9-140D78B919B1}" srcOrd="0" destOrd="0" presId="urn:microsoft.com/office/officeart/2008/layout/RadialCluster"/>
    <dgm:cxn modelId="{7C425F48-71C7-425F-AEB4-4E05B900CF11}" type="presOf" srcId="{A79C5411-5D1C-49CC-8019-DD59F94446D4}" destId="{08416EA6-66BF-428A-8EF7-F13B01513D4D}" srcOrd="0" destOrd="0" presId="urn:microsoft.com/office/officeart/2008/layout/RadialCluster"/>
    <dgm:cxn modelId="{4822E752-0CE6-4A27-8A1F-FE4D93294B44}" srcId="{E1923198-0943-46C1-ADBA-2C802FFC5D72}" destId="{081F2524-3BA4-4A95-951F-D79145CFEF8A}" srcOrd="0" destOrd="0" parTransId="{7B7F9996-8D31-4B5D-80DF-632AAC0327F4}" sibTransId="{E921FDFD-6763-4DB6-BE67-B78BA51D7D69}"/>
    <dgm:cxn modelId="{70F54875-83B5-4EFF-931B-5F6087DA1484}" srcId="{E1923198-0943-46C1-ADBA-2C802FFC5D72}" destId="{923BC04F-3E22-4BDD-AD0D-4C5938BC14E1}" srcOrd="3" destOrd="0" parTransId="{CAB7D3B1-B139-44CA-B9C7-83564D826B7B}" sibTransId="{2EDD7239-4AFC-4879-AA96-5D6B9E0A46AE}"/>
    <dgm:cxn modelId="{7F5BAE86-9527-4011-ADED-ACE33BD3FCC1}" type="presOf" srcId="{CAB7D3B1-B139-44CA-B9C7-83564D826B7B}" destId="{6D8575CD-BAD9-4B36-8BB9-81F836AE184D}" srcOrd="0" destOrd="0" presId="urn:microsoft.com/office/officeart/2008/layout/RadialCluster"/>
    <dgm:cxn modelId="{D25A3390-A9D5-4145-9BF9-B9A19BF00A5D}" type="presOf" srcId="{E831E198-A18C-412C-A057-922F966AC611}" destId="{1C62589D-7788-43E4-A360-96CAAC253B0B}" srcOrd="0" destOrd="0" presId="urn:microsoft.com/office/officeart/2008/layout/RadialCluster"/>
    <dgm:cxn modelId="{F342EFA5-29FC-4FEE-B4FF-BEF50DEC0BB1}" type="presOf" srcId="{A6DA1E7F-765B-4464-A7F6-1A4FE57535AA}" destId="{082E4BDB-6ED6-4842-A863-91EA34CB1F1C}" srcOrd="0" destOrd="0" presId="urn:microsoft.com/office/officeart/2008/layout/RadialCluster"/>
    <dgm:cxn modelId="{B15497A9-D18A-44A3-B60F-5D724489C490}" srcId="{E1923198-0943-46C1-ADBA-2C802FFC5D72}" destId="{B51862FD-FAF7-4340-BD50-276C98326836}" srcOrd="1" destOrd="0" parTransId="{7E9A32B7-AE68-4C42-84A8-80AD84C23933}" sibTransId="{E5654DE6-CAC0-4D4F-8784-E27B90DD9860}"/>
    <dgm:cxn modelId="{A985DCAC-30F3-492B-9E07-63D5C6910B26}" type="presOf" srcId="{83D313A5-7D23-4019-9A9D-3E0AC0F7671C}" destId="{D22B93FA-2C76-463F-A060-13442B4BD4CC}" srcOrd="0" destOrd="0" presId="urn:microsoft.com/office/officeart/2008/layout/RadialCluster"/>
    <dgm:cxn modelId="{76DFECB6-8D06-454A-962C-82C5774A9E81}" type="presOf" srcId="{7E9A32B7-AE68-4C42-84A8-80AD84C23933}" destId="{08D0CA94-F9E2-4E56-8DA0-43533A7689B6}" srcOrd="0" destOrd="0" presId="urn:microsoft.com/office/officeart/2008/layout/RadialCluster"/>
    <dgm:cxn modelId="{4ED647C5-C102-433B-8DD4-2CF2F2F9B319}" type="presOf" srcId="{7B7F9996-8D31-4B5D-80DF-632AAC0327F4}" destId="{0A32E26D-AEC8-4488-B9F9-4EB793DAD963}" srcOrd="0" destOrd="0" presId="urn:microsoft.com/office/officeart/2008/layout/RadialCluster"/>
    <dgm:cxn modelId="{CCBB9BD1-95A7-4BA6-8333-FA6FF59DFD05}" srcId="{E1923198-0943-46C1-ADBA-2C802FFC5D72}" destId="{A79C5411-5D1C-49CC-8019-DD59F94446D4}" srcOrd="4" destOrd="0" parTransId="{D0E2BD33-12DD-4124-B980-B314F3638010}" sibTransId="{559FD14B-9101-4B34-9A7A-CF459D54E5F7}"/>
    <dgm:cxn modelId="{FD36BFD5-297D-49A9-ADA0-AD89D70FB3AE}" type="presOf" srcId="{E1923198-0943-46C1-ADBA-2C802FFC5D72}" destId="{99E34A83-B24A-4FE7-93CA-906523E68F79}" srcOrd="0" destOrd="0" presId="urn:microsoft.com/office/officeart/2008/layout/RadialCluster"/>
    <dgm:cxn modelId="{A4ABE7EB-A179-465A-A7A8-93989A8D8CFB}" type="presOf" srcId="{D0E2BD33-12DD-4124-B980-B314F3638010}" destId="{F3F61D4E-B767-4796-BA2D-4629E52BC75B}" srcOrd="0" destOrd="0" presId="urn:microsoft.com/office/officeart/2008/layout/RadialCluster"/>
    <dgm:cxn modelId="{1336BBEF-E906-412E-831F-55F1BFDA5F1F}" srcId="{E831E198-A18C-412C-A057-922F966AC611}" destId="{E1923198-0943-46C1-ADBA-2C802FFC5D72}" srcOrd="0" destOrd="0" parTransId="{DC2A8C6B-6D1D-4D25-91D0-A83DD744A952}" sibTransId="{67EEE70C-AC72-4D1C-8E9E-3F1A3396BBE6}"/>
    <dgm:cxn modelId="{B1CAF462-3D03-4842-AF12-01CBC65B17A3}" type="presParOf" srcId="{1C62589D-7788-43E4-A360-96CAAC253B0B}" destId="{B99F9EDD-C025-4950-915D-974E4A91951F}" srcOrd="0" destOrd="0" presId="urn:microsoft.com/office/officeart/2008/layout/RadialCluster"/>
    <dgm:cxn modelId="{4E00F8DC-C2DD-46CB-AE63-FF267A272F67}" type="presParOf" srcId="{B99F9EDD-C025-4950-915D-974E4A91951F}" destId="{99E34A83-B24A-4FE7-93CA-906523E68F79}" srcOrd="0" destOrd="0" presId="urn:microsoft.com/office/officeart/2008/layout/RadialCluster"/>
    <dgm:cxn modelId="{077B0DF0-823B-4316-84FF-571464F7E715}" type="presParOf" srcId="{B99F9EDD-C025-4950-915D-974E4A91951F}" destId="{0A32E26D-AEC8-4488-B9F9-4EB793DAD963}" srcOrd="1" destOrd="0" presId="urn:microsoft.com/office/officeart/2008/layout/RadialCluster"/>
    <dgm:cxn modelId="{F3814743-20DA-4689-AFC6-422549FE8287}" type="presParOf" srcId="{B99F9EDD-C025-4950-915D-974E4A91951F}" destId="{9B4FA9C0-929C-4851-ADE9-140D78B919B1}" srcOrd="2" destOrd="0" presId="urn:microsoft.com/office/officeart/2008/layout/RadialCluster"/>
    <dgm:cxn modelId="{5E932324-8822-4974-A9C2-4F426376F886}" type="presParOf" srcId="{B99F9EDD-C025-4950-915D-974E4A91951F}" destId="{08D0CA94-F9E2-4E56-8DA0-43533A7689B6}" srcOrd="3" destOrd="0" presId="urn:microsoft.com/office/officeart/2008/layout/RadialCluster"/>
    <dgm:cxn modelId="{C9113375-DCCB-4CEB-B7DB-1689A0DE4165}" type="presParOf" srcId="{B99F9EDD-C025-4950-915D-974E4A91951F}" destId="{B0ADFC4A-BEE8-4263-A842-D5BDF5FC7FFF}" srcOrd="4" destOrd="0" presId="urn:microsoft.com/office/officeart/2008/layout/RadialCluster"/>
    <dgm:cxn modelId="{9ECDF41C-6C59-4808-8A4B-0211D2D05104}" type="presParOf" srcId="{B99F9EDD-C025-4950-915D-974E4A91951F}" destId="{D22B93FA-2C76-463F-A060-13442B4BD4CC}" srcOrd="5" destOrd="0" presId="urn:microsoft.com/office/officeart/2008/layout/RadialCluster"/>
    <dgm:cxn modelId="{E2757149-02C6-4593-8A43-C4AE93125D9A}" type="presParOf" srcId="{B99F9EDD-C025-4950-915D-974E4A91951F}" destId="{082E4BDB-6ED6-4842-A863-91EA34CB1F1C}" srcOrd="6" destOrd="0" presId="urn:microsoft.com/office/officeart/2008/layout/RadialCluster"/>
    <dgm:cxn modelId="{9EB8301B-AC8D-483B-A140-AEF5D6A75BC4}" type="presParOf" srcId="{B99F9EDD-C025-4950-915D-974E4A91951F}" destId="{6D8575CD-BAD9-4B36-8BB9-81F836AE184D}" srcOrd="7" destOrd="0" presId="urn:microsoft.com/office/officeart/2008/layout/RadialCluster"/>
    <dgm:cxn modelId="{454A7D52-7328-47D8-83EC-5298FAC5362B}" type="presParOf" srcId="{B99F9EDD-C025-4950-915D-974E4A91951F}" destId="{C938395F-14F9-472F-9655-A9711B3A592C}" srcOrd="8" destOrd="0" presId="urn:microsoft.com/office/officeart/2008/layout/RadialCluster"/>
    <dgm:cxn modelId="{C815427E-0E90-4A76-B9E3-B367B2B55C09}" type="presParOf" srcId="{B99F9EDD-C025-4950-915D-974E4A91951F}" destId="{F3F61D4E-B767-4796-BA2D-4629E52BC75B}" srcOrd="9" destOrd="0" presId="urn:microsoft.com/office/officeart/2008/layout/RadialCluster"/>
    <dgm:cxn modelId="{3CED1191-C309-46C0-9834-29613EB3D1D7}" type="presParOf" srcId="{B99F9EDD-C025-4950-915D-974E4A91951F}" destId="{08416EA6-66BF-428A-8EF7-F13B01513D4D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831E198-A18C-412C-A057-922F966AC611}" type="doc">
      <dgm:prSet loTypeId="urn:microsoft.com/office/officeart/2008/layout/RadialCluster" loCatId="cycle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pPr latinLnBrk="1"/>
          <a:endParaRPr lang="ko-KR" altLang="en-US"/>
        </a:p>
      </dgm:t>
    </dgm:pt>
    <dgm:pt modelId="{E1923198-0943-46C1-ADBA-2C802FFC5D72}">
      <dgm:prSet phldrT="[텍스트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latinLnBrk="1"/>
          <a:r>
            <a:rPr lang="en-US" altLang="ko-KR" b="1" dirty="0">
              <a:solidFill>
                <a:schemeClr val="bg1"/>
              </a:solidFill>
            </a:rPr>
            <a:t>Bubble Tea</a:t>
          </a:r>
          <a:endParaRPr lang="ko-KR" altLang="en-US" b="1" dirty="0">
            <a:solidFill>
              <a:schemeClr val="bg1"/>
            </a:solidFill>
          </a:endParaRPr>
        </a:p>
      </dgm:t>
    </dgm:pt>
    <dgm:pt modelId="{DC2A8C6B-6D1D-4D25-91D0-A83DD744A952}" type="parTrans" cxnId="{1336BBEF-E906-412E-831F-55F1BFDA5F1F}">
      <dgm:prSet/>
      <dgm:spPr/>
      <dgm:t>
        <a:bodyPr/>
        <a:lstStyle/>
        <a:p>
          <a:pPr latinLnBrk="1"/>
          <a:endParaRPr lang="ko-KR" altLang="en-US"/>
        </a:p>
      </dgm:t>
    </dgm:pt>
    <dgm:pt modelId="{67EEE70C-AC72-4D1C-8E9E-3F1A3396BBE6}" type="sibTrans" cxnId="{1336BBEF-E906-412E-831F-55F1BFDA5F1F}">
      <dgm:prSet/>
      <dgm:spPr/>
      <dgm:t>
        <a:bodyPr/>
        <a:lstStyle/>
        <a:p>
          <a:pPr latinLnBrk="1"/>
          <a:endParaRPr lang="ko-KR" altLang="en-US"/>
        </a:p>
      </dgm:t>
    </dgm:pt>
    <dgm:pt modelId="{081F2524-3BA4-4A95-951F-D79145CFEF8A}">
      <dgm:prSet phldrT="[텍스트]"/>
      <dgm:spPr/>
      <dgm:t>
        <a:bodyPr/>
        <a:lstStyle/>
        <a:p>
          <a:pPr latinLnBrk="1"/>
          <a:r>
            <a:rPr lang="en-US" altLang="ko-KR" dirty="0"/>
            <a:t>Delicious</a:t>
          </a:r>
          <a:endParaRPr lang="ko-KR" altLang="en-US" dirty="0"/>
        </a:p>
      </dgm:t>
    </dgm:pt>
    <dgm:pt modelId="{7B7F9996-8D31-4B5D-80DF-632AAC0327F4}" type="parTrans" cxnId="{4822E752-0CE6-4A27-8A1F-FE4D93294B44}">
      <dgm:prSet/>
      <dgm:spPr/>
      <dgm:t>
        <a:bodyPr/>
        <a:lstStyle/>
        <a:p>
          <a:pPr latinLnBrk="1"/>
          <a:endParaRPr lang="ko-KR" altLang="en-US"/>
        </a:p>
      </dgm:t>
    </dgm:pt>
    <dgm:pt modelId="{E921FDFD-6763-4DB6-BE67-B78BA51D7D69}" type="sibTrans" cxnId="{4822E752-0CE6-4A27-8A1F-FE4D93294B44}">
      <dgm:prSet/>
      <dgm:spPr/>
      <dgm:t>
        <a:bodyPr/>
        <a:lstStyle/>
        <a:p>
          <a:pPr latinLnBrk="1"/>
          <a:endParaRPr lang="ko-KR" altLang="en-US"/>
        </a:p>
      </dgm:t>
    </dgm:pt>
    <dgm:pt modelId="{A6DA1E7F-765B-4464-A7F6-1A4FE57535AA}">
      <dgm:prSet phldrT="[텍스트]"/>
      <dgm:spPr/>
      <dgm:t>
        <a:bodyPr/>
        <a:lstStyle/>
        <a:p>
          <a:pPr latinLnBrk="1"/>
          <a:r>
            <a:rPr lang="en-US" altLang="ko-KR" dirty="0"/>
            <a:t>High in Calories</a:t>
          </a:r>
          <a:endParaRPr lang="ko-KR" altLang="en-US" dirty="0"/>
        </a:p>
      </dgm:t>
    </dgm:pt>
    <dgm:pt modelId="{83D313A5-7D23-4019-9A9D-3E0AC0F7671C}" type="parTrans" cxnId="{96417D08-7455-431D-BBF1-A50E5C7C1168}">
      <dgm:prSet/>
      <dgm:spPr/>
      <dgm:t>
        <a:bodyPr/>
        <a:lstStyle/>
        <a:p>
          <a:pPr latinLnBrk="1"/>
          <a:endParaRPr lang="ko-KR" altLang="en-US"/>
        </a:p>
      </dgm:t>
    </dgm:pt>
    <dgm:pt modelId="{1397EC9B-C624-42D3-B603-20A5E0387ED0}" type="sibTrans" cxnId="{96417D08-7455-431D-BBF1-A50E5C7C1168}">
      <dgm:prSet/>
      <dgm:spPr/>
      <dgm:t>
        <a:bodyPr/>
        <a:lstStyle/>
        <a:p>
          <a:pPr latinLnBrk="1"/>
          <a:endParaRPr lang="ko-KR" altLang="en-US"/>
        </a:p>
      </dgm:t>
    </dgm:pt>
    <dgm:pt modelId="{923BC04F-3E22-4BDD-AD0D-4C5938BC14E1}">
      <dgm:prSet phldrT="[텍스트]"/>
      <dgm:spPr/>
      <dgm:t>
        <a:bodyPr/>
        <a:lstStyle/>
        <a:p>
          <a:pPr latinLnBrk="1"/>
          <a:r>
            <a:rPr lang="en-US" altLang="ko-KR" dirty="0"/>
            <a:t>Make you fat </a:t>
          </a:r>
          <a:endParaRPr lang="ko-KR" altLang="en-US" dirty="0"/>
        </a:p>
      </dgm:t>
    </dgm:pt>
    <dgm:pt modelId="{CAB7D3B1-B139-44CA-B9C7-83564D826B7B}" type="parTrans" cxnId="{70F54875-83B5-4EFF-931B-5F6087DA1484}">
      <dgm:prSet/>
      <dgm:spPr/>
      <dgm:t>
        <a:bodyPr/>
        <a:lstStyle/>
        <a:p>
          <a:pPr latinLnBrk="1"/>
          <a:endParaRPr lang="ko-KR" altLang="en-US"/>
        </a:p>
      </dgm:t>
    </dgm:pt>
    <dgm:pt modelId="{2EDD7239-4AFC-4879-AA96-5D6B9E0A46AE}" type="sibTrans" cxnId="{70F54875-83B5-4EFF-931B-5F6087DA1484}">
      <dgm:prSet/>
      <dgm:spPr/>
      <dgm:t>
        <a:bodyPr/>
        <a:lstStyle/>
        <a:p>
          <a:pPr latinLnBrk="1"/>
          <a:endParaRPr lang="ko-KR" altLang="en-US"/>
        </a:p>
      </dgm:t>
    </dgm:pt>
    <dgm:pt modelId="{A79C5411-5D1C-49CC-8019-DD59F94446D4}">
      <dgm:prSet phldrT="[텍스트]"/>
      <dgm:spPr/>
      <dgm:t>
        <a:bodyPr/>
        <a:lstStyle/>
        <a:p>
          <a:pPr latinLnBrk="1"/>
          <a:r>
            <a:rPr lang="en-US" altLang="ko-KR" dirty="0"/>
            <a:t>Sweetness</a:t>
          </a:r>
          <a:endParaRPr lang="ko-KR" altLang="en-US" dirty="0"/>
        </a:p>
      </dgm:t>
    </dgm:pt>
    <dgm:pt modelId="{D0E2BD33-12DD-4124-B980-B314F3638010}" type="parTrans" cxnId="{CCBB9BD1-95A7-4BA6-8333-FA6FF59DFD05}">
      <dgm:prSet/>
      <dgm:spPr/>
      <dgm:t>
        <a:bodyPr/>
        <a:lstStyle/>
        <a:p>
          <a:pPr latinLnBrk="1"/>
          <a:endParaRPr lang="ko-KR" altLang="en-US"/>
        </a:p>
      </dgm:t>
    </dgm:pt>
    <dgm:pt modelId="{559FD14B-9101-4B34-9A7A-CF459D54E5F7}" type="sibTrans" cxnId="{CCBB9BD1-95A7-4BA6-8333-FA6FF59DFD05}">
      <dgm:prSet/>
      <dgm:spPr/>
      <dgm:t>
        <a:bodyPr/>
        <a:lstStyle/>
        <a:p>
          <a:pPr latinLnBrk="1"/>
          <a:endParaRPr lang="ko-KR" altLang="en-US"/>
        </a:p>
      </dgm:t>
    </dgm:pt>
    <dgm:pt modelId="{B51862FD-FAF7-4340-BD50-276C98326836}">
      <dgm:prSet phldrT="[텍스트]"/>
      <dgm:spPr/>
      <dgm:t>
        <a:bodyPr/>
        <a:lstStyle/>
        <a:p>
          <a:pPr latinLnBrk="1"/>
          <a:r>
            <a:rPr lang="en-US" altLang="ko-KR" dirty="0"/>
            <a:t>Artificially made</a:t>
          </a:r>
          <a:endParaRPr lang="ko-KR" altLang="en-US" dirty="0"/>
        </a:p>
      </dgm:t>
    </dgm:pt>
    <dgm:pt modelId="{E5654DE6-CAC0-4D4F-8784-E27B90DD9860}" type="sibTrans" cxnId="{B15497A9-D18A-44A3-B60F-5D724489C490}">
      <dgm:prSet/>
      <dgm:spPr/>
      <dgm:t>
        <a:bodyPr/>
        <a:lstStyle/>
        <a:p>
          <a:pPr latinLnBrk="1"/>
          <a:endParaRPr lang="ko-KR" altLang="en-US"/>
        </a:p>
      </dgm:t>
    </dgm:pt>
    <dgm:pt modelId="{7E9A32B7-AE68-4C42-84A8-80AD84C23933}" type="parTrans" cxnId="{B15497A9-D18A-44A3-B60F-5D724489C490}">
      <dgm:prSet/>
      <dgm:spPr/>
      <dgm:t>
        <a:bodyPr/>
        <a:lstStyle/>
        <a:p>
          <a:pPr latinLnBrk="1"/>
          <a:endParaRPr lang="ko-KR" altLang="en-US"/>
        </a:p>
      </dgm:t>
    </dgm:pt>
    <dgm:pt modelId="{1C62589D-7788-43E4-A360-96CAAC253B0B}" type="pres">
      <dgm:prSet presAssocID="{E831E198-A18C-412C-A057-922F966AC61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99F9EDD-C025-4950-915D-974E4A91951F}" type="pres">
      <dgm:prSet presAssocID="{E1923198-0943-46C1-ADBA-2C802FFC5D72}" presName="singleCycle" presStyleCnt="0"/>
      <dgm:spPr/>
    </dgm:pt>
    <dgm:pt modelId="{99E34A83-B24A-4FE7-93CA-906523E68F79}" type="pres">
      <dgm:prSet presAssocID="{E1923198-0943-46C1-ADBA-2C802FFC5D72}" presName="singleCenter" presStyleLbl="node1" presStyleIdx="0" presStyleCnt="6">
        <dgm:presLayoutVars>
          <dgm:chMax val="7"/>
          <dgm:chPref val="7"/>
        </dgm:presLayoutVars>
      </dgm:prSet>
      <dgm:spPr/>
    </dgm:pt>
    <dgm:pt modelId="{0A32E26D-AEC8-4488-B9F9-4EB793DAD963}" type="pres">
      <dgm:prSet presAssocID="{7B7F9996-8D31-4B5D-80DF-632AAC0327F4}" presName="Name56" presStyleLbl="parChTrans1D2" presStyleIdx="0" presStyleCnt="5"/>
      <dgm:spPr/>
    </dgm:pt>
    <dgm:pt modelId="{9B4FA9C0-929C-4851-ADE9-140D78B919B1}" type="pres">
      <dgm:prSet presAssocID="{081F2524-3BA4-4A95-951F-D79145CFEF8A}" presName="text0" presStyleLbl="node1" presStyleIdx="1" presStyleCnt="6">
        <dgm:presLayoutVars>
          <dgm:bulletEnabled val="1"/>
        </dgm:presLayoutVars>
      </dgm:prSet>
      <dgm:spPr/>
    </dgm:pt>
    <dgm:pt modelId="{08D0CA94-F9E2-4E56-8DA0-43533A7689B6}" type="pres">
      <dgm:prSet presAssocID="{7E9A32B7-AE68-4C42-84A8-80AD84C23933}" presName="Name56" presStyleLbl="parChTrans1D2" presStyleIdx="1" presStyleCnt="5"/>
      <dgm:spPr/>
    </dgm:pt>
    <dgm:pt modelId="{B0ADFC4A-BEE8-4263-A842-D5BDF5FC7FFF}" type="pres">
      <dgm:prSet presAssocID="{B51862FD-FAF7-4340-BD50-276C98326836}" presName="text0" presStyleLbl="node1" presStyleIdx="2" presStyleCnt="6">
        <dgm:presLayoutVars>
          <dgm:bulletEnabled val="1"/>
        </dgm:presLayoutVars>
      </dgm:prSet>
      <dgm:spPr/>
    </dgm:pt>
    <dgm:pt modelId="{D22B93FA-2C76-463F-A060-13442B4BD4CC}" type="pres">
      <dgm:prSet presAssocID="{83D313A5-7D23-4019-9A9D-3E0AC0F7671C}" presName="Name56" presStyleLbl="parChTrans1D2" presStyleIdx="2" presStyleCnt="5"/>
      <dgm:spPr/>
    </dgm:pt>
    <dgm:pt modelId="{082E4BDB-6ED6-4842-A863-91EA34CB1F1C}" type="pres">
      <dgm:prSet presAssocID="{A6DA1E7F-765B-4464-A7F6-1A4FE57535AA}" presName="text0" presStyleLbl="node1" presStyleIdx="3" presStyleCnt="6">
        <dgm:presLayoutVars>
          <dgm:bulletEnabled val="1"/>
        </dgm:presLayoutVars>
      </dgm:prSet>
      <dgm:spPr/>
    </dgm:pt>
    <dgm:pt modelId="{6D8575CD-BAD9-4B36-8BB9-81F836AE184D}" type="pres">
      <dgm:prSet presAssocID="{CAB7D3B1-B139-44CA-B9C7-83564D826B7B}" presName="Name56" presStyleLbl="parChTrans1D2" presStyleIdx="3" presStyleCnt="5"/>
      <dgm:spPr/>
    </dgm:pt>
    <dgm:pt modelId="{C938395F-14F9-472F-9655-A9711B3A592C}" type="pres">
      <dgm:prSet presAssocID="{923BC04F-3E22-4BDD-AD0D-4C5938BC14E1}" presName="text0" presStyleLbl="node1" presStyleIdx="4" presStyleCnt="6">
        <dgm:presLayoutVars>
          <dgm:bulletEnabled val="1"/>
        </dgm:presLayoutVars>
      </dgm:prSet>
      <dgm:spPr/>
    </dgm:pt>
    <dgm:pt modelId="{F3F61D4E-B767-4796-BA2D-4629E52BC75B}" type="pres">
      <dgm:prSet presAssocID="{D0E2BD33-12DD-4124-B980-B314F3638010}" presName="Name56" presStyleLbl="parChTrans1D2" presStyleIdx="4" presStyleCnt="5"/>
      <dgm:spPr/>
    </dgm:pt>
    <dgm:pt modelId="{08416EA6-66BF-428A-8EF7-F13B01513D4D}" type="pres">
      <dgm:prSet presAssocID="{A79C5411-5D1C-49CC-8019-DD59F94446D4}" presName="text0" presStyleLbl="node1" presStyleIdx="5" presStyleCnt="6">
        <dgm:presLayoutVars>
          <dgm:bulletEnabled val="1"/>
        </dgm:presLayoutVars>
      </dgm:prSet>
      <dgm:spPr/>
    </dgm:pt>
  </dgm:ptLst>
  <dgm:cxnLst>
    <dgm:cxn modelId="{96417D08-7455-431D-BBF1-A50E5C7C1168}" srcId="{E1923198-0943-46C1-ADBA-2C802FFC5D72}" destId="{A6DA1E7F-765B-4464-A7F6-1A4FE57535AA}" srcOrd="2" destOrd="0" parTransId="{83D313A5-7D23-4019-9A9D-3E0AC0F7671C}" sibTransId="{1397EC9B-C624-42D3-B603-20A5E0387ED0}"/>
    <dgm:cxn modelId="{02DD0E32-1BBE-4AD4-990A-E9A09A3C9003}" type="presOf" srcId="{923BC04F-3E22-4BDD-AD0D-4C5938BC14E1}" destId="{C938395F-14F9-472F-9655-A9711B3A592C}" srcOrd="0" destOrd="0" presId="urn:microsoft.com/office/officeart/2008/layout/RadialCluster"/>
    <dgm:cxn modelId="{CEC9CD3B-E4D1-435A-80DE-882C44D2D9CA}" type="presOf" srcId="{B51862FD-FAF7-4340-BD50-276C98326836}" destId="{B0ADFC4A-BEE8-4263-A842-D5BDF5FC7FFF}" srcOrd="0" destOrd="0" presId="urn:microsoft.com/office/officeart/2008/layout/RadialCluster"/>
    <dgm:cxn modelId="{240C1942-F6D7-4ED5-9516-EB1F872050AB}" type="presOf" srcId="{081F2524-3BA4-4A95-951F-D79145CFEF8A}" destId="{9B4FA9C0-929C-4851-ADE9-140D78B919B1}" srcOrd="0" destOrd="0" presId="urn:microsoft.com/office/officeart/2008/layout/RadialCluster"/>
    <dgm:cxn modelId="{7C425F48-71C7-425F-AEB4-4E05B900CF11}" type="presOf" srcId="{A79C5411-5D1C-49CC-8019-DD59F94446D4}" destId="{08416EA6-66BF-428A-8EF7-F13B01513D4D}" srcOrd="0" destOrd="0" presId="urn:microsoft.com/office/officeart/2008/layout/RadialCluster"/>
    <dgm:cxn modelId="{4822E752-0CE6-4A27-8A1F-FE4D93294B44}" srcId="{E1923198-0943-46C1-ADBA-2C802FFC5D72}" destId="{081F2524-3BA4-4A95-951F-D79145CFEF8A}" srcOrd="0" destOrd="0" parTransId="{7B7F9996-8D31-4B5D-80DF-632AAC0327F4}" sibTransId="{E921FDFD-6763-4DB6-BE67-B78BA51D7D69}"/>
    <dgm:cxn modelId="{70F54875-83B5-4EFF-931B-5F6087DA1484}" srcId="{E1923198-0943-46C1-ADBA-2C802FFC5D72}" destId="{923BC04F-3E22-4BDD-AD0D-4C5938BC14E1}" srcOrd="3" destOrd="0" parTransId="{CAB7D3B1-B139-44CA-B9C7-83564D826B7B}" sibTransId="{2EDD7239-4AFC-4879-AA96-5D6B9E0A46AE}"/>
    <dgm:cxn modelId="{7F5BAE86-9527-4011-ADED-ACE33BD3FCC1}" type="presOf" srcId="{CAB7D3B1-B139-44CA-B9C7-83564D826B7B}" destId="{6D8575CD-BAD9-4B36-8BB9-81F836AE184D}" srcOrd="0" destOrd="0" presId="urn:microsoft.com/office/officeart/2008/layout/RadialCluster"/>
    <dgm:cxn modelId="{D25A3390-A9D5-4145-9BF9-B9A19BF00A5D}" type="presOf" srcId="{E831E198-A18C-412C-A057-922F966AC611}" destId="{1C62589D-7788-43E4-A360-96CAAC253B0B}" srcOrd="0" destOrd="0" presId="urn:microsoft.com/office/officeart/2008/layout/RadialCluster"/>
    <dgm:cxn modelId="{F342EFA5-29FC-4FEE-B4FF-BEF50DEC0BB1}" type="presOf" srcId="{A6DA1E7F-765B-4464-A7F6-1A4FE57535AA}" destId="{082E4BDB-6ED6-4842-A863-91EA34CB1F1C}" srcOrd="0" destOrd="0" presId="urn:microsoft.com/office/officeart/2008/layout/RadialCluster"/>
    <dgm:cxn modelId="{B15497A9-D18A-44A3-B60F-5D724489C490}" srcId="{E1923198-0943-46C1-ADBA-2C802FFC5D72}" destId="{B51862FD-FAF7-4340-BD50-276C98326836}" srcOrd="1" destOrd="0" parTransId="{7E9A32B7-AE68-4C42-84A8-80AD84C23933}" sibTransId="{E5654DE6-CAC0-4D4F-8784-E27B90DD9860}"/>
    <dgm:cxn modelId="{A985DCAC-30F3-492B-9E07-63D5C6910B26}" type="presOf" srcId="{83D313A5-7D23-4019-9A9D-3E0AC0F7671C}" destId="{D22B93FA-2C76-463F-A060-13442B4BD4CC}" srcOrd="0" destOrd="0" presId="urn:microsoft.com/office/officeart/2008/layout/RadialCluster"/>
    <dgm:cxn modelId="{76DFECB6-8D06-454A-962C-82C5774A9E81}" type="presOf" srcId="{7E9A32B7-AE68-4C42-84A8-80AD84C23933}" destId="{08D0CA94-F9E2-4E56-8DA0-43533A7689B6}" srcOrd="0" destOrd="0" presId="urn:microsoft.com/office/officeart/2008/layout/RadialCluster"/>
    <dgm:cxn modelId="{4ED647C5-C102-433B-8DD4-2CF2F2F9B319}" type="presOf" srcId="{7B7F9996-8D31-4B5D-80DF-632AAC0327F4}" destId="{0A32E26D-AEC8-4488-B9F9-4EB793DAD963}" srcOrd="0" destOrd="0" presId="urn:microsoft.com/office/officeart/2008/layout/RadialCluster"/>
    <dgm:cxn modelId="{CCBB9BD1-95A7-4BA6-8333-FA6FF59DFD05}" srcId="{E1923198-0943-46C1-ADBA-2C802FFC5D72}" destId="{A79C5411-5D1C-49CC-8019-DD59F94446D4}" srcOrd="4" destOrd="0" parTransId="{D0E2BD33-12DD-4124-B980-B314F3638010}" sibTransId="{559FD14B-9101-4B34-9A7A-CF459D54E5F7}"/>
    <dgm:cxn modelId="{FD36BFD5-297D-49A9-ADA0-AD89D70FB3AE}" type="presOf" srcId="{E1923198-0943-46C1-ADBA-2C802FFC5D72}" destId="{99E34A83-B24A-4FE7-93CA-906523E68F79}" srcOrd="0" destOrd="0" presId="urn:microsoft.com/office/officeart/2008/layout/RadialCluster"/>
    <dgm:cxn modelId="{A4ABE7EB-A179-465A-A7A8-93989A8D8CFB}" type="presOf" srcId="{D0E2BD33-12DD-4124-B980-B314F3638010}" destId="{F3F61D4E-B767-4796-BA2D-4629E52BC75B}" srcOrd="0" destOrd="0" presId="urn:microsoft.com/office/officeart/2008/layout/RadialCluster"/>
    <dgm:cxn modelId="{1336BBEF-E906-412E-831F-55F1BFDA5F1F}" srcId="{E831E198-A18C-412C-A057-922F966AC611}" destId="{E1923198-0943-46C1-ADBA-2C802FFC5D72}" srcOrd="0" destOrd="0" parTransId="{DC2A8C6B-6D1D-4D25-91D0-A83DD744A952}" sibTransId="{67EEE70C-AC72-4D1C-8E9E-3F1A3396BBE6}"/>
    <dgm:cxn modelId="{B1CAF462-3D03-4842-AF12-01CBC65B17A3}" type="presParOf" srcId="{1C62589D-7788-43E4-A360-96CAAC253B0B}" destId="{B99F9EDD-C025-4950-915D-974E4A91951F}" srcOrd="0" destOrd="0" presId="urn:microsoft.com/office/officeart/2008/layout/RadialCluster"/>
    <dgm:cxn modelId="{4E00F8DC-C2DD-46CB-AE63-FF267A272F67}" type="presParOf" srcId="{B99F9EDD-C025-4950-915D-974E4A91951F}" destId="{99E34A83-B24A-4FE7-93CA-906523E68F79}" srcOrd="0" destOrd="0" presId="urn:microsoft.com/office/officeart/2008/layout/RadialCluster"/>
    <dgm:cxn modelId="{077B0DF0-823B-4316-84FF-571464F7E715}" type="presParOf" srcId="{B99F9EDD-C025-4950-915D-974E4A91951F}" destId="{0A32E26D-AEC8-4488-B9F9-4EB793DAD963}" srcOrd="1" destOrd="0" presId="urn:microsoft.com/office/officeart/2008/layout/RadialCluster"/>
    <dgm:cxn modelId="{F3814743-20DA-4689-AFC6-422549FE8287}" type="presParOf" srcId="{B99F9EDD-C025-4950-915D-974E4A91951F}" destId="{9B4FA9C0-929C-4851-ADE9-140D78B919B1}" srcOrd="2" destOrd="0" presId="urn:microsoft.com/office/officeart/2008/layout/RadialCluster"/>
    <dgm:cxn modelId="{5E932324-8822-4974-A9C2-4F426376F886}" type="presParOf" srcId="{B99F9EDD-C025-4950-915D-974E4A91951F}" destId="{08D0CA94-F9E2-4E56-8DA0-43533A7689B6}" srcOrd="3" destOrd="0" presId="urn:microsoft.com/office/officeart/2008/layout/RadialCluster"/>
    <dgm:cxn modelId="{C9113375-DCCB-4CEB-B7DB-1689A0DE4165}" type="presParOf" srcId="{B99F9EDD-C025-4950-915D-974E4A91951F}" destId="{B0ADFC4A-BEE8-4263-A842-D5BDF5FC7FFF}" srcOrd="4" destOrd="0" presId="urn:microsoft.com/office/officeart/2008/layout/RadialCluster"/>
    <dgm:cxn modelId="{9ECDF41C-6C59-4808-8A4B-0211D2D05104}" type="presParOf" srcId="{B99F9EDD-C025-4950-915D-974E4A91951F}" destId="{D22B93FA-2C76-463F-A060-13442B4BD4CC}" srcOrd="5" destOrd="0" presId="urn:microsoft.com/office/officeart/2008/layout/RadialCluster"/>
    <dgm:cxn modelId="{E2757149-02C6-4593-8A43-C4AE93125D9A}" type="presParOf" srcId="{B99F9EDD-C025-4950-915D-974E4A91951F}" destId="{082E4BDB-6ED6-4842-A863-91EA34CB1F1C}" srcOrd="6" destOrd="0" presId="urn:microsoft.com/office/officeart/2008/layout/RadialCluster"/>
    <dgm:cxn modelId="{9EB8301B-AC8D-483B-A140-AEF5D6A75BC4}" type="presParOf" srcId="{B99F9EDD-C025-4950-915D-974E4A91951F}" destId="{6D8575CD-BAD9-4B36-8BB9-81F836AE184D}" srcOrd="7" destOrd="0" presId="urn:microsoft.com/office/officeart/2008/layout/RadialCluster"/>
    <dgm:cxn modelId="{454A7D52-7328-47D8-83EC-5298FAC5362B}" type="presParOf" srcId="{B99F9EDD-C025-4950-915D-974E4A91951F}" destId="{C938395F-14F9-472F-9655-A9711B3A592C}" srcOrd="8" destOrd="0" presId="urn:microsoft.com/office/officeart/2008/layout/RadialCluster"/>
    <dgm:cxn modelId="{C815427E-0E90-4A76-B9E3-B367B2B55C09}" type="presParOf" srcId="{B99F9EDD-C025-4950-915D-974E4A91951F}" destId="{F3F61D4E-B767-4796-BA2D-4629E52BC75B}" srcOrd="9" destOrd="0" presId="urn:microsoft.com/office/officeart/2008/layout/RadialCluster"/>
    <dgm:cxn modelId="{3CED1191-C309-46C0-9834-29613EB3D1D7}" type="presParOf" srcId="{B99F9EDD-C025-4950-915D-974E4A91951F}" destId="{08416EA6-66BF-428A-8EF7-F13B01513D4D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34A83-B24A-4FE7-93CA-906523E68F79}">
      <dsp:nvSpPr>
        <dsp:cNvPr id="0" name=""/>
        <dsp:cNvSpPr/>
      </dsp:nvSpPr>
      <dsp:spPr>
        <a:xfrm>
          <a:off x="2009369" y="1697452"/>
          <a:ext cx="1305401" cy="1305401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5">
                <a:shade val="36000"/>
                <a:satMod val="120000"/>
              </a:schemeClr>
              <a:schemeClr val="accent5"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3660" tIns="73660" rIns="73660" bIns="73660" numCol="1" spcCol="1270" anchor="ctr" anchorCtr="0">
          <a:noAutofit/>
        </a:bodyPr>
        <a:lstStyle/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b="1" kern="1200" dirty="0">
              <a:solidFill>
                <a:schemeClr val="bg1"/>
              </a:solidFill>
            </a:rPr>
            <a:t>PURE</a:t>
          </a:r>
        </a:p>
        <a:p>
          <a:pPr marL="0" lvl="0" indent="0" algn="ctr" defTabSz="1289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900" b="1" kern="1200" dirty="0">
              <a:solidFill>
                <a:schemeClr val="bg1"/>
              </a:solidFill>
            </a:rPr>
            <a:t>TEA</a:t>
          </a:r>
          <a:endParaRPr lang="ko-KR" altLang="en-US" sz="2900" b="1" kern="1200" dirty="0">
            <a:solidFill>
              <a:schemeClr val="bg1"/>
            </a:solidFill>
          </a:endParaRPr>
        </a:p>
      </dsp:txBody>
      <dsp:txXfrm>
        <a:off x="2073093" y="1761176"/>
        <a:ext cx="1177953" cy="1177953"/>
      </dsp:txXfrm>
    </dsp:sp>
    <dsp:sp modelId="{0A32E26D-AEC8-4488-B9F9-4EB793DAD963}">
      <dsp:nvSpPr>
        <dsp:cNvPr id="0" name=""/>
        <dsp:cNvSpPr/>
      </dsp:nvSpPr>
      <dsp:spPr>
        <a:xfrm rot="16200000">
          <a:off x="2293464" y="1328846"/>
          <a:ext cx="7372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721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FA9C0-929C-4851-ADE9-140D78B919B1}">
      <dsp:nvSpPr>
        <dsp:cNvPr id="0" name=""/>
        <dsp:cNvSpPr/>
      </dsp:nvSpPr>
      <dsp:spPr>
        <a:xfrm>
          <a:off x="2224761" y="85621"/>
          <a:ext cx="874618" cy="8746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700" kern="1200" dirty="0"/>
            <a:t>Good for Health</a:t>
          </a:r>
          <a:endParaRPr lang="ko-KR" altLang="en-US" sz="1700" kern="1200" dirty="0"/>
        </a:p>
      </dsp:txBody>
      <dsp:txXfrm>
        <a:off x="2267456" y="128316"/>
        <a:ext cx="789228" cy="789228"/>
      </dsp:txXfrm>
    </dsp:sp>
    <dsp:sp modelId="{08D0CA94-F9E2-4E56-8DA0-43533A7689B6}">
      <dsp:nvSpPr>
        <dsp:cNvPr id="0" name=""/>
        <dsp:cNvSpPr/>
      </dsp:nvSpPr>
      <dsp:spPr>
        <a:xfrm rot="20520000">
          <a:off x="3298103" y="2032839"/>
          <a:ext cx="6811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111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DFC4A-BEE8-4263-A842-D5BDF5FC7FFF}">
      <dsp:nvSpPr>
        <dsp:cNvPr id="0" name=""/>
        <dsp:cNvSpPr/>
      </dsp:nvSpPr>
      <dsp:spPr>
        <a:xfrm>
          <a:off x="3962552" y="1348201"/>
          <a:ext cx="874618" cy="8746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Derived from Nature</a:t>
          </a:r>
          <a:endParaRPr lang="ko-KR" altLang="en-US" sz="1500" kern="1200" dirty="0"/>
        </a:p>
      </dsp:txBody>
      <dsp:txXfrm>
        <a:off x="4005247" y="1390896"/>
        <a:ext cx="789228" cy="789228"/>
      </dsp:txXfrm>
    </dsp:sp>
    <dsp:sp modelId="{D22B93FA-2C76-463F-A060-13442B4BD4CC}">
      <dsp:nvSpPr>
        <dsp:cNvPr id="0" name=""/>
        <dsp:cNvSpPr/>
      </dsp:nvSpPr>
      <dsp:spPr>
        <a:xfrm rot="3240000">
          <a:off x="3037375" y="3196975"/>
          <a:ext cx="4798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989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E4BDB-6ED6-4842-A863-91EA34CB1F1C}">
      <dsp:nvSpPr>
        <dsp:cNvPr id="0" name=""/>
        <dsp:cNvSpPr/>
      </dsp:nvSpPr>
      <dsp:spPr>
        <a:xfrm>
          <a:off x="3298775" y="3391097"/>
          <a:ext cx="874618" cy="8746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Enjoying Slowly</a:t>
          </a:r>
          <a:endParaRPr lang="ko-KR" altLang="en-US" sz="1300" kern="1200" dirty="0"/>
        </a:p>
      </dsp:txBody>
      <dsp:txXfrm>
        <a:off x="3341470" y="3433792"/>
        <a:ext cx="789228" cy="789228"/>
      </dsp:txXfrm>
    </dsp:sp>
    <dsp:sp modelId="{6D8575CD-BAD9-4B36-8BB9-81F836AE184D}">
      <dsp:nvSpPr>
        <dsp:cNvPr id="0" name=""/>
        <dsp:cNvSpPr/>
      </dsp:nvSpPr>
      <dsp:spPr>
        <a:xfrm rot="7560000">
          <a:off x="1806870" y="3196975"/>
          <a:ext cx="4798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989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8395F-14F9-472F-9655-A9711B3A592C}">
      <dsp:nvSpPr>
        <dsp:cNvPr id="0" name=""/>
        <dsp:cNvSpPr/>
      </dsp:nvSpPr>
      <dsp:spPr>
        <a:xfrm>
          <a:off x="1150746" y="3391097"/>
          <a:ext cx="874618" cy="8746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Needs brewing </a:t>
          </a:r>
          <a:endParaRPr lang="ko-KR" altLang="en-US" sz="1400" kern="1200" dirty="0"/>
        </a:p>
      </dsp:txBody>
      <dsp:txXfrm>
        <a:off x="1193441" y="3433792"/>
        <a:ext cx="789228" cy="789228"/>
      </dsp:txXfrm>
    </dsp:sp>
    <dsp:sp modelId="{F3F61D4E-B767-4796-BA2D-4629E52BC75B}">
      <dsp:nvSpPr>
        <dsp:cNvPr id="0" name=""/>
        <dsp:cNvSpPr/>
      </dsp:nvSpPr>
      <dsp:spPr>
        <a:xfrm rot="11880000">
          <a:off x="1344920" y="2032839"/>
          <a:ext cx="6811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111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16EA6-66BF-428A-8EF7-F13B01513D4D}">
      <dsp:nvSpPr>
        <dsp:cNvPr id="0" name=""/>
        <dsp:cNvSpPr/>
      </dsp:nvSpPr>
      <dsp:spPr>
        <a:xfrm>
          <a:off x="486969" y="1348201"/>
          <a:ext cx="874618" cy="8746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200" kern="1200" dirty="0"/>
            <a:t>Origin of tea leaf is important</a:t>
          </a:r>
          <a:endParaRPr lang="ko-KR" altLang="en-US" sz="1200" kern="1200" dirty="0"/>
        </a:p>
      </dsp:txBody>
      <dsp:txXfrm>
        <a:off x="529664" y="1390896"/>
        <a:ext cx="789228" cy="789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34A83-B24A-4FE7-93CA-906523E68F79}">
      <dsp:nvSpPr>
        <dsp:cNvPr id="0" name=""/>
        <dsp:cNvSpPr/>
      </dsp:nvSpPr>
      <dsp:spPr>
        <a:xfrm>
          <a:off x="1976198" y="1697452"/>
          <a:ext cx="1305401" cy="1305401"/>
        </a:xfrm>
        <a:prstGeom prst="roundRect">
          <a:avLst/>
        </a:prstGeom>
        <a:blipFill rotWithShape="1">
          <a:blip xmlns:r="http://schemas.openxmlformats.org/officeDocument/2006/relationships" r:embed="rId1">
            <a:duotone>
              <a:schemeClr val="accent4">
                <a:shade val="36000"/>
                <a:satMod val="120000"/>
              </a:schemeClr>
              <a:schemeClr val="accent4"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outerShdw blurRad="50800" dist="19050" dir="5400000" algn="tl" rotWithShape="0">
            <a:srgbClr val="000000">
              <a:alpha val="60000"/>
            </a:srgbClr>
          </a:outerShdw>
          <a:softEdge rad="12700"/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400" b="1" kern="1200" dirty="0">
              <a:solidFill>
                <a:schemeClr val="bg1"/>
              </a:solidFill>
            </a:rPr>
            <a:t>Bubble Tea</a:t>
          </a:r>
          <a:endParaRPr lang="ko-KR" altLang="en-US" sz="2400" b="1" kern="1200" dirty="0">
            <a:solidFill>
              <a:schemeClr val="bg1"/>
            </a:solidFill>
          </a:endParaRPr>
        </a:p>
      </dsp:txBody>
      <dsp:txXfrm>
        <a:off x="2039922" y="1761176"/>
        <a:ext cx="1177953" cy="1177953"/>
      </dsp:txXfrm>
    </dsp:sp>
    <dsp:sp modelId="{0A32E26D-AEC8-4488-B9F9-4EB793DAD963}">
      <dsp:nvSpPr>
        <dsp:cNvPr id="0" name=""/>
        <dsp:cNvSpPr/>
      </dsp:nvSpPr>
      <dsp:spPr>
        <a:xfrm rot="16200000">
          <a:off x="2260293" y="1328846"/>
          <a:ext cx="73721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721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4FA9C0-929C-4851-ADE9-140D78B919B1}">
      <dsp:nvSpPr>
        <dsp:cNvPr id="0" name=""/>
        <dsp:cNvSpPr/>
      </dsp:nvSpPr>
      <dsp:spPr>
        <a:xfrm>
          <a:off x="2191590" y="85621"/>
          <a:ext cx="874618" cy="8746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300" kern="1200" dirty="0"/>
            <a:t>Delicious</a:t>
          </a:r>
          <a:endParaRPr lang="ko-KR" altLang="en-US" sz="1300" kern="1200" dirty="0"/>
        </a:p>
      </dsp:txBody>
      <dsp:txXfrm>
        <a:off x="2234285" y="128316"/>
        <a:ext cx="789228" cy="789228"/>
      </dsp:txXfrm>
    </dsp:sp>
    <dsp:sp modelId="{08D0CA94-F9E2-4E56-8DA0-43533A7689B6}">
      <dsp:nvSpPr>
        <dsp:cNvPr id="0" name=""/>
        <dsp:cNvSpPr/>
      </dsp:nvSpPr>
      <dsp:spPr>
        <a:xfrm rot="20520000">
          <a:off x="3264932" y="2032839"/>
          <a:ext cx="6811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111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DFC4A-BEE8-4263-A842-D5BDF5FC7FFF}">
      <dsp:nvSpPr>
        <dsp:cNvPr id="0" name=""/>
        <dsp:cNvSpPr/>
      </dsp:nvSpPr>
      <dsp:spPr>
        <a:xfrm>
          <a:off x="3929381" y="1348201"/>
          <a:ext cx="874618" cy="8746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/>
            <a:t>Artificially made</a:t>
          </a:r>
          <a:endParaRPr lang="ko-KR" altLang="en-US" sz="1100" kern="1200" dirty="0"/>
        </a:p>
      </dsp:txBody>
      <dsp:txXfrm>
        <a:off x="3972076" y="1390896"/>
        <a:ext cx="789228" cy="789228"/>
      </dsp:txXfrm>
    </dsp:sp>
    <dsp:sp modelId="{D22B93FA-2C76-463F-A060-13442B4BD4CC}">
      <dsp:nvSpPr>
        <dsp:cNvPr id="0" name=""/>
        <dsp:cNvSpPr/>
      </dsp:nvSpPr>
      <dsp:spPr>
        <a:xfrm rot="3240000">
          <a:off x="3004204" y="3196975"/>
          <a:ext cx="4798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989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2E4BDB-6ED6-4842-A863-91EA34CB1F1C}">
      <dsp:nvSpPr>
        <dsp:cNvPr id="0" name=""/>
        <dsp:cNvSpPr/>
      </dsp:nvSpPr>
      <dsp:spPr>
        <a:xfrm>
          <a:off x="3265604" y="3391097"/>
          <a:ext cx="874618" cy="8746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400" kern="1200" dirty="0"/>
            <a:t>High in Calories</a:t>
          </a:r>
          <a:endParaRPr lang="ko-KR" altLang="en-US" sz="1400" kern="1200" dirty="0"/>
        </a:p>
      </dsp:txBody>
      <dsp:txXfrm>
        <a:off x="3308299" y="3433792"/>
        <a:ext cx="789228" cy="789228"/>
      </dsp:txXfrm>
    </dsp:sp>
    <dsp:sp modelId="{6D8575CD-BAD9-4B36-8BB9-81F836AE184D}">
      <dsp:nvSpPr>
        <dsp:cNvPr id="0" name=""/>
        <dsp:cNvSpPr/>
      </dsp:nvSpPr>
      <dsp:spPr>
        <a:xfrm rot="7560000">
          <a:off x="1773699" y="3196975"/>
          <a:ext cx="47989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989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38395F-14F9-472F-9655-A9711B3A592C}">
      <dsp:nvSpPr>
        <dsp:cNvPr id="0" name=""/>
        <dsp:cNvSpPr/>
      </dsp:nvSpPr>
      <dsp:spPr>
        <a:xfrm>
          <a:off x="1117575" y="3391097"/>
          <a:ext cx="874618" cy="8746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Make you fat </a:t>
          </a:r>
          <a:endParaRPr lang="ko-KR" altLang="en-US" sz="1800" kern="1200" dirty="0"/>
        </a:p>
      </dsp:txBody>
      <dsp:txXfrm>
        <a:off x="1160270" y="3433792"/>
        <a:ext cx="789228" cy="789228"/>
      </dsp:txXfrm>
    </dsp:sp>
    <dsp:sp modelId="{F3F61D4E-B767-4796-BA2D-4629E52BC75B}">
      <dsp:nvSpPr>
        <dsp:cNvPr id="0" name=""/>
        <dsp:cNvSpPr/>
      </dsp:nvSpPr>
      <dsp:spPr>
        <a:xfrm rot="11880000">
          <a:off x="1311749" y="2032839"/>
          <a:ext cx="68111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111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16EA6-66BF-428A-8EF7-F13B01513D4D}">
      <dsp:nvSpPr>
        <dsp:cNvPr id="0" name=""/>
        <dsp:cNvSpPr/>
      </dsp:nvSpPr>
      <dsp:spPr>
        <a:xfrm>
          <a:off x="453798" y="1348201"/>
          <a:ext cx="874618" cy="87461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dirty="0"/>
            <a:t>Sweetness</a:t>
          </a:r>
          <a:endParaRPr lang="ko-KR" altLang="en-US" sz="1100" kern="1200" dirty="0"/>
        </a:p>
      </dsp:txBody>
      <dsp:txXfrm>
        <a:off x="496493" y="1390896"/>
        <a:ext cx="789228" cy="7892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1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1214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455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817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2246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880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80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085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2954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405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431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68F209E-9649-458D-8131-9FF0F4FDAE67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E0757D6-A1B2-4BDE-A4EF-46CA006CAF4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451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2.wdp"/><Relationship Id="rId7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openxmlformats.org/officeDocument/2006/relationships/image" Target="../media/image23.png"/><Relationship Id="rId10" Type="http://schemas.microsoft.com/office/2007/relationships/hdphoto" Target="../media/hdphoto14.wdp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12" Type="http://schemas.microsoft.com/office/2007/relationships/hdphoto" Target="../media/hdphoto15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0" Type="http://schemas.microsoft.com/office/2007/relationships/hdphoto" Target="../media/hdphoto10.wdp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2.wdp"/><Relationship Id="rId7" Type="http://schemas.microsoft.com/office/2007/relationships/hdphoto" Target="../media/hdphoto1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4.wdp"/><Relationship Id="rId5" Type="http://schemas.openxmlformats.org/officeDocument/2006/relationships/image" Target="../media/image25.png"/><Relationship Id="rId4" Type="http://schemas.microsoft.com/office/2007/relationships/hdphoto" Target="../media/hdphoto13.wdp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11.wdp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8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9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0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1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12" Type="http://schemas.microsoft.com/office/2007/relationships/hdphoto" Target="../media/hdphoto8.wdp"/><Relationship Id="rId2" Type="http://schemas.openxmlformats.org/officeDocument/2006/relationships/image" Target="../media/image4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5" Type="http://schemas.openxmlformats.org/officeDocument/2006/relationships/image" Target="../media/image13.png"/><Relationship Id="rId10" Type="http://schemas.microsoft.com/office/2007/relationships/hdphoto" Target="../media/hdphoto7.wdp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microsoft.com/office/2007/relationships/hdphoto" Target="../media/hdphoto2.wdp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ongchaì ëí ì´ë¯¸ì§ ê²ìê²°ê³¼">
            <a:extLst>
              <a:ext uri="{FF2B5EF4-FFF2-40B4-BE49-F238E27FC236}">
                <a16:creationId xmlns:a16="http://schemas.microsoft.com/office/drawing/2014/main" id="{42B60373-D244-43DE-B305-499AFBBC25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7" r="18626" b="23888"/>
          <a:stretch/>
        </p:blipFill>
        <p:spPr bwMode="auto">
          <a:xfrm>
            <a:off x="1483360" y="1665796"/>
            <a:ext cx="1412240" cy="227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부제목 2">
            <a:extLst>
              <a:ext uri="{FF2B5EF4-FFF2-40B4-BE49-F238E27FC236}">
                <a16:creationId xmlns:a16="http://schemas.microsoft.com/office/drawing/2014/main" id="{38550691-9ECB-48B9-82C0-289D96F34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1976703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3900" dirty="0">
                <a:latin typeface="Berlin Sans FB" panose="020E0602020502020306" pitchFamily="34" charset="0"/>
              </a:rPr>
              <a:t>GONG CHA:</a:t>
            </a:r>
            <a:r>
              <a:rPr lang="en-US" altLang="ko-KR" sz="5200" dirty="0">
                <a:latin typeface="Berlin Sans FB" panose="020E0602020502020306" pitchFamily="34" charset="0"/>
              </a:rPr>
              <a:t> </a:t>
            </a:r>
            <a:endParaRPr lang="en-US" altLang="ko-KR" sz="3900" dirty="0">
              <a:latin typeface="Berlin Sans FB" panose="020E0602020502020306" pitchFamily="34" charset="0"/>
            </a:endParaRPr>
          </a:p>
          <a:p>
            <a:r>
              <a:rPr lang="en-US" altLang="ko-KR" sz="3200" dirty="0">
                <a:latin typeface="Berlin Sans FB" panose="020E0602020502020306" pitchFamily="34" charset="0"/>
              </a:rPr>
              <a:t>From entering Korea Market</a:t>
            </a:r>
          </a:p>
          <a:p>
            <a:r>
              <a:rPr lang="en-US" altLang="ko-KR" sz="3200" dirty="0">
                <a:latin typeface="Berlin Sans FB" panose="020E0602020502020306" pitchFamily="34" charset="0"/>
              </a:rPr>
              <a:t>to being a Big Success in </a:t>
            </a:r>
            <a:r>
              <a:rPr lang="en-US" altLang="ko-KR" sz="3200" dirty="0" err="1">
                <a:latin typeface="Berlin Sans FB" panose="020E0602020502020306" pitchFamily="34" charset="0"/>
              </a:rPr>
              <a:t>S.Korea</a:t>
            </a:r>
            <a:endParaRPr lang="ko-KR" altLang="en-US" sz="32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081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" y="-17417"/>
            <a:ext cx="7480657" cy="1609344"/>
          </a:xfrm>
        </p:spPr>
        <p:txBody>
          <a:bodyPr>
            <a:normAutofit/>
          </a:bodyPr>
          <a:lstStyle/>
          <a:p>
            <a:r>
              <a:rPr lang="en-US" altLang="ko-KR" sz="4800" dirty="0" err="1"/>
              <a:t>PREmium</a:t>
            </a:r>
            <a:r>
              <a:rPr lang="en-US" altLang="ko-KR" sz="4800" dirty="0"/>
              <a:t> tea : Product </a:t>
            </a:r>
            <a:endParaRPr lang="ko-KR" altLang="en-US" sz="4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7727F5-0E24-4EB7-9BEF-6EB4272E2870}"/>
              </a:ext>
            </a:extLst>
          </p:cNvPr>
          <p:cNvCxnSpPr/>
          <p:nvPr/>
        </p:nvCxnSpPr>
        <p:spPr>
          <a:xfrm flipV="1">
            <a:off x="7792720" y="2164080"/>
            <a:ext cx="0" cy="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제목 1">
            <a:extLst>
              <a:ext uri="{FF2B5EF4-FFF2-40B4-BE49-F238E27FC236}">
                <a16:creationId xmlns:a16="http://schemas.microsoft.com/office/drawing/2014/main" id="{8A383528-77E1-48F5-965B-257A9D8785AA}"/>
              </a:ext>
            </a:extLst>
          </p:cNvPr>
          <p:cNvSpPr txBox="1">
            <a:spLocks/>
          </p:cNvSpPr>
          <p:nvPr/>
        </p:nvSpPr>
        <p:spPr>
          <a:xfrm>
            <a:off x="681923" y="2204152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Comic Sans MS" panose="030F0702030302020204" pitchFamily="66" charset="0"/>
              </a:rPr>
              <a:t>#1</a:t>
            </a:r>
            <a:endParaRPr lang="ko-KR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5D6F3F3-FA26-43F6-BB33-27B9B046BCF2}"/>
              </a:ext>
            </a:extLst>
          </p:cNvPr>
          <p:cNvSpPr txBox="1"/>
          <p:nvPr/>
        </p:nvSpPr>
        <p:spPr>
          <a:xfrm>
            <a:off x="1336347" y="2042160"/>
            <a:ext cx="5065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Always </a:t>
            </a:r>
            <a:r>
              <a:rPr lang="en-US" altLang="ko-KR" sz="2400" dirty="0">
                <a:highlight>
                  <a:srgbClr val="FFFF00"/>
                </a:highlight>
                <a:latin typeface="Berlin Sans FB" panose="020E0602020502020306" pitchFamily="34" charset="0"/>
              </a:rPr>
              <a:t>use tea leaves </a:t>
            </a:r>
            <a:r>
              <a:rPr lang="en-US" altLang="ko-KR" sz="2400" dirty="0">
                <a:latin typeface="Berlin Sans FB" panose="020E0602020502020306" pitchFamily="34" charset="0"/>
              </a:rPr>
              <a:t>for brewing teas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Instead of tea bags or powder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11C8B587-4648-4EF1-A976-5360A618F5FB}"/>
              </a:ext>
            </a:extLst>
          </p:cNvPr>
          <p:cNvSpPr txBox="1">
            <a:spLocks/>
          </p:cNvSpPr>
          <p:nvPr/>
        </p:nvSpPr>
        <p:spPr>
          <a:xfrm>
            <a:off x="681923" y="3428999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Comic Sans MS" panose="030F0702030302020204" pitchFamily="66" charset="0"/>
              </a:rPr>
              <a:t>#2</a:t>
            </a:r>
            <a:endParaRPr lang="ko-KR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A2BF06-534F-4D0C-BEF5-C73FAAB71DC3}"/>
              </a:ext>
            </a:extLst>
          </p:cNvPr>
          <p:cNvSpPr txBox="1"/>
          <p:nvPr/>
        </p:nvSpPr>
        <p:spPr>
          <a:xfrm>
            <a:off x="1369319" y="3421887"/>
            <a:ext cx="4823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Always rebrew the tea </a:t>
            </a:r>
            <a:r>
              <a:rPr lang="en-US" altLang="ko-KR" sz="2400" dirty="0">
                <a:highlight>
                  <a:srgbClr val="FFFF00"/>
                </a:highlight>
                <a:latin typeface="Berlin Sans FB" panose="020E0602020502020306" pitchFamily="34" charset="0"/>
              </a:rPr>
              <a:t>every 4 hours</a:t>
            </a:r>
            <a:endParaRPr lang="ko-KR" altLang="en-US" sz="2400" dirty="0">
              <a:highlight>
                <a:srgbClr val="FFFF00"/>
              </a:highlight>
              <a:latin typeface="Berlin Sans FB" panose="020E0602020502020306" pitchFamily="34" charset="0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353A1D99-C8A6-47D3-98CE-11B22A10A303}"/>
              </a:ext>
            </a:extLst>
          </p:cNvPr>
          <p:cNvSpPr txBox="1">
            <a:spLocks/>
          </p:cNvSpPr>
          <p:nvPr/>
        </p:nvSpPr>
        <p:spPr>
          <a:xfrm>
            <a:off x="681923" y="4625979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Comic Sans MS" panose="030F0702030302020204" pitchFamily="66" charset="0"/>
              </a:rPr>
              <a:t>#3</a:t>
            </a:r>
            <a:endParaRPr lang="ko-KR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DBCA31B-301F-4CD7-BE4A-6B70B298F985}"/>
              </a:ext>
            </a:extLst>
          </p:cNvPr>
          <p:cNvSpPr txBox="1"/>
          <p:nvPr/>
        </p:nvSpPr>
        <p:spPr>
          <a:xfrm>
            <a:off x="1369319" y="4625979"/>
            <a:ext cx="5843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Do not add </a:t>
            </a:r>
            <a:r>
              <a:rPr lang="en-US" altLang="ko-KR" sz="2400" dirty="0">
                <a:highlight>
                  <a:srgbClr val="FFFF00"/>
                </a:highlight>
                <a:latin typeface="Berlin Sans FB" panose="020E0602020502020306" pitchFamily="34" charset="0"/>
              </a:rPr>
              <a:t>preservatives and artificial colors</a:t>
            </a:r>
            <a:endParaRPr lang="ko-KR" altLang="en-US" sz="2400" dirty="0">
              <a:highlight>
                <a:srgbClr val="FFFF00"/>
              </a:highlight>
              <a:latin typeface="Berlin Sans FB" panose="020E0602020502020306" pitchFamily="34" charset="0"/>
            </a:endParaRPr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C806850-C0FA-46BD-87E7-C3146918DF32}"/>
              </a:ext>
            </a:extLst>
          </p:cNvPr>
          <p:cNvCxnSpPr>
            <a:cxnSpLocks/>
          </p:cNvCxnSpPr>
          <p:nvPr/>
        </p:nvCxnSpPr>
        <p:spPr>
          <a:xfrm>
            <a:off x="1369319" y="3114596"/>
            <a:ext cx="5201810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36781B12-0378-40A3-873C-6A477442F6E8}"/>
              </a:ext>
            </a:extLst>
          </p:cNvPr>
          <p:cNvCxnSpPr>
            <a:cxnSpLocks/>
          </p:cNvCxnSpPr>
          <p:nvPr/>
        </p:nvCxnSpPr>
        <p:spPr>
          <a:xfrm>
            <a:off x="1369319" y="4368907"/>
            <a:ext cx="5201810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66E4D311-0652-4517-9C5B-DD98A412773F}"/>
              </a:ext>
            </a:extLst>
          </p:cNvPr>
          <p:cNvCxnSpPr/>
          <p:nvPr/>
        </p:nvCxnSpPr>
        <p:spPr>
          <a:xfrm>
            <a:off x="7212585" y="1941866"/>
            <a:ext cx="0" cy="335311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494D0238-86FD-4DCF-ABA3-F79C1792F8BE}"/>
              </a:ext>
            </a:extLst>
          </p:cNvPr>
          <p:cNvSpPr txBox="1"/>
          <p:nvPr/>
        </p:nvSpPr>
        <p:spPr>
          <a:xfrm>
            <a:off x="7381557" y="2467780"/>
            <a:ext cx="39453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Always strived to offer the </a:t>
            </a:r>
          </a:p>
          <a:p>
            <a:r>
              <a:rPr lang="en-US" altLang="ko-KR" sz="2400" dirty="0"/>
              <a:t>best tea to customer  </a:t>
            </a:r>
            <a:endParaRPr lang="ko-KR" altLang="en-US" sz="2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FB8B465-C732-46A7-8790-A60D71CCC0DB}"/>
              </a:ext>
            </a:extLst>
          </p:cNvPr>
          <p:cNvSpPr txBox="1"/>
          <p:nvPr/>
        </p:nvSpPr>
        <p:spPr>
          <a:xfrm>
            <a:off x="7381557" y="3897708"/>
            <a:ext cx="488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Customers will willing to pay more</a:t>
            </a:r>
            <a:r>
              <a:rPr lang="ko-KR" altLang="en-US" sz="2400" dirty="0">
                <a:latin typeface="Berlin Sans FB" panose="020E0602020502020306" pitchFamily="34" charset="0"/>
              </a:rPr>
              <a:t>  </a:t>
            </a:r>
            <a:r>
              <a:rPr lang="en-US" altLang="ko-KR" sz="2400" dirty="0">
                <a:latin typeface="Berlin Sans FB" panose="020E0602020502020306" pitchFamily="34" charset="0"/>
              </a:rPr>
              <a:t>for having a better tea 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5E52BD5-60ED-468C-8B32-0F75150300C0}"/>
              </a:ext>
            </a:extLst>
          </p:cNvPr>
          <p:cNvCxnSpPr>
            <a:cxnSpLocks/>
          </p:cNvCxnSpPr>
          <p:nvPr/>
        </p:nvCxnSpPr>
        <p:spPr>
          <a:xfrm>
            <a:off x="7382701" y="3577475"/>
            <a:ext cx="4809930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557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12" y="203780"/>
            <a:ext cx="6743844" cy="1363763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Premium TEA : place</a:t>
            </a:r>
            <a:endParaRPr lang="ko-KR" altLang="en-US" sz="4800" dirty="0"/>
          </a:p>
        </p:txBody>
      </p:sp>
      <p:pic>
        <p:nvPicPr>
          <p:cNvPr id="13" name="Picture 6" descr="ê³µì°¨ ë§¤ì¥ì ëí ì´ë¯¸ì§ ê²ìê²°ê³¼">
            <a:extLst>
              <a:ext uri="{FF2B5EF4-FFF2-40B4-BE49-F238E27FC236}">
                <a16:creationId xmlns:a16="http://schemas.microsoft.com/office/drawing/2014/main" id="{982B0472-F86A-4681-B339-E4F122770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0" r="19507" b="3"/>
          <a:stretch/>
        </p:blipFill>
        <p:spPr bwMode="auto">
          <a:xfrm>
            <a:off x="1342512" y="3744093"/>
            <a:ext cx="2070667" cy="203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ê³µì°¨ ë§¤ì¥ì ëí ì´ë¯¸ì§ ê²ìê²°ê³¼">
            <a:extLst>
              <a:ext uri="{FF2B5EF4-FFF2-40B4-BE49-F238E27FC236}">
                <a16:creationId xmlns:a16="http://schemas.microsoft.com/office/drawing/2014/main" id="{41956A0D-81CD-40F0-9D55-A42C82A52D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2" r="7725" b="2"/>
          <a:stretch/>
        </p:blipFill>
        <p:spPr bwMode="auto">
          <a:xfrm>
            <a:off x="3571771" y="2728523"/>
            <a:ext cx="2058827" cy="203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ê³µì°¨ ë§¤ì¥ì ëí ì´ë¯¸ì§ ê²ìê²°ê³¼">
            <a:extLst>
              <a:ext uri="{FF2B5EF4-FFF2-40B4-BE49-F238E27FC236}">
                <a16:creationId xmlns:a16="http://schemas.microsoft.com/office/drawing/2014/main" id="{F93DEBA9-94B7-4F26-9125-761BAE42EF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5" r="20188"/>
          <a:stretch/>
        </p:blipFill>
        <p:spPr bwMode="auto">
          <a:xfrm>
            <a:off x="1342743" y="1588443"/>
            <a:ext cx="2058828" cy="20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78C8E34-1AB2-48AF-A8CC-768D3D6757C7}"/>
              </a:ext>
            </a:extLst>
          </p:cNvPr>
          <p:cNvCxnSpPr>
            <a:cxnSpLocks/>
          </p:cNvCxnSpPr>
          <p:nvPr/>
        </p:nvCxnSpPr>
        <p:spPr>
          <a:xfrm>
            <a:off x="5826925" y="1588443"/>
            <a:ext cx="0" cy="4187824"/>
          </a:xfrm>
          <a:prstGeom prst="line">
            <a:avLst/>
          </a:prstGeom>
          <a:ln w="28575">
            <a:prstDash val="soli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F3CF25E-798E-4400-ABBF-C9D78BFE662A}"/>
              </a:ext>
            </a:extLst>
          </p:cNvPr>
          <p:cNvSpPr txBox="1"/>
          <p:nvPr/>
        </p:nvSpPr>
        <p:spPr>
          <a:xfrm>
            <a:off x="6214636" y="1733164"/>
            <a:ext cx="397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Expectation for the Price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: Product Itself + Service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 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C292ED-3F1D-4FBC-885C-7274833AE055}"/>
              </a:ext>
            </a:extLst>
          </p:cNvPr>
          <p:cNvSpPr txBox="1"/>
          <p:nvPr/>
        </p:nvSpPr>
        <p:spPr>
          <a:xfrm>
            <a:off x="6120629" y="3010566"/>
            <a:ext cx="4880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It provides the place where customers can do their </a:t>
            </a:r>
            <a:r>
              <a:rPr lang="en-US" altLang="ko-KR" sz="2400" dirty="0" err="1">
                <a:latin typeface="Berlin Sans FB" panose="020E0602020502020306" pitchFamily="34" charset="0"/>
              </a:rPr>
              <a:t>activies</a:t>
            </a:r>
            <a:r>
              <a:rPr lang="en-US" altLang="ko-KR" sz="2400" dirty="0">
                <a:latin typeface="Berlin Sans FB" panose="020E0602020502020306" pitchFamily="34" charset="0"/>
              </a:rPr>
              <a:t>(reading books, chat, study)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D841CB2-4DB3-40FB-8685-C14582CB92B1}"/>
              </a:ext>
            </a:extLst>
          </p:cNvPr>
          <p:cNvCxnSpPr>
            <a:cxnSpLocks/>
          </p:cNvCxnSpPr>
          <p:nvPr/>
        </p:nvCxnSpPr>
        <p:spPr>
          <a:xfrm>
            <a:off x="5892904" y="2788772"/>
            <a:ext cx="4809930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13F8AAC-1905-46D0-9CCF-D9954B77AAE5}"/>
              </a:ext>
            </a:extLst>
          </p:cNvPr>
          <p:cNvSpPr txBox="1"/>
          <p:nvPr/>
        </p:nvSpPr>
        <p:spPr>
          <a:xfrm>
            <a:off x="6120629" y="4822870"/>
            <a:ext cx="488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Customers will willing to pay more for their services</a:t>
            </a:r>
          </a:p>
        </p:txBody>
      </p: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488B63BC-B238-4396-958B-88A127FDA1B5}"/>
              </a:ext>
            </a:extLst>
          </p:cNvPr>
          <p:cNvCxnSpPr>
            <a:cxnSpLocks/>
          </p:cNvCxnSpPr>
          <p:nvPr/>
        </p:nvCxnSpPr>
        <p:spPr>
          <a:xfrm>
            <a:off x="5892904" y="4509099"/>
            <a:ext cx="4809930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320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" y="-17417"/>
            <a:ext cx="7480657" cy="1609344"/>
          </a:xfrm>
        </p:spPr>
        <p:txBody>
          <a:bodyPr>
            <a:normAutofit/>
          </a:bodyPr>
          <a:lstStyle/>
          <a:p>
            <a:r>
              <a:rPr lang="en-US" altLang="ko-KR" sz="4800" dirty="0" err="1"/>
              <a:t>PREmium</a:t>
            </a:r>
            <a:r>
              <a:rPr lang="en-US" altLang="ko-KR" sz="4800" dirty="0"/>
              <a:t> tea : Promotion </a:t>
            </a:r>
            <a:endParaRPr lang="ko-KR" altLang="en-US" sz="4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7727F5-0E24-4EB7-9BEF-6EB4272E2870}"/>
              </a:ext>
            </a:extLst>
          </p:cNvPr>
          <p:cNvCxnSpPr/>
          <p:nvPr/>
        </p:nvCxnSpPr>
        <p:spPr>
          <a:xfrm flipV="1">
            <a:off x="7792720" y="2164080"/>
            <a:ext cx="0" cy="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제목 1">
            <a:extLst>
              <a:ext uri="{FF2B5EF4-FFF2-40B4-BE49-F238E27FC236}">
                <a16:creationId xmlns:a16="http://schemas.microsoft.com/office/drawing/2014/main" id="{282B1162-1336-4318-84E6-EF62B18F0E6C}"/>
              </a:ext>
            </a:extLst>
          </p:cNvPr>
          <p:cNvSpPr txBox="1">
            <a:spLocks/>
          </p:cNvSpPr>
          <p:nvPr/>
        </p:nvSpPr>
        <p:spPr>
          <a:xfrm>
            <a:off x="7120987" y="3529910"/>
            <a:ext cx="27569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‘Tea Master’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pic>
        <p:nvPicPr>
          <p:cNvPr id="20" name="Picture 2" descr="barista illustì ëí ì´ë¯¸ì§ ê²ìê²°ê³¼">
            <a:extLst>
              <a:ext uri="{FF2B5EF4-FFF2-40B4-BE49-F238E27FC236}">
                <a16:creationId xmlns:a16="http://schemas.microsoft.com/office/drawing/2014/main" id="{0C730032-444A-4A1D-9EAC-C8ABA8C2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66" b="89976" l="9966" r="89865">
                        <a14:foregroundMark x1="51351" y1="42840" x2="44257" y2="67542"/>
                        <a14:foregroundMark x1="40372" y1="37589" x2="20101" y2="62172"/>
                        <a14:foregroundMark x1="20439" y1="61695" x2="13514" y2="76492"/>
                        <a14:foregroundMark x1="13514" y1="76492" x2="31081" y2="82578"/>
                        <a14:foregroundMark x1="31081" y1="82578" x2="53209" y2="80549"/>
                        <a14:foregroundMark x1="36149" y1="75537" x2="54561" y2="67422"/>
                        <a14:foregroundMark x1="54561" y1="67422" x2="60980" y2="72554"/>
                        <a14:foregroundMark x1="66047" y1="81146" x2="66723" y2="78520"/>
                        <a14:foregroundMark x1="71622" y1="71002" x2="71622" y2="71002"/>
                        <a14:foregroundMark x1="79561" y1="66706" x2="85642" y2="66706"/>
                        <a14:foregroundMark x1="77027" y1="60979" x2="83108" y2="46539"/>
                        <a14:foregroundMark x1="83108" y1="46539" x2="81588" y2="57399"/>
                        <a14:foregroundMark x1="80574" y1="46897" x2="61318" y2="41527"/>
                        <a14:foregroundMark x1="61318" y1="41527" x2="78041" y2="47136"/>
                        <a14:foregroundMark x1="69932" y1="40095" x2="63851" y2="43079"/>
                        <a14:foregroundMark x1="60304" y1="37589" x2="62162" y2="33771"/>
                        <a14:foregroundMark x1="41047" y1="13126" x2="38682" y2="27804"/>
                        <a14:foregroundMark x1="38682" y1="27804" x2="37162" y2="14916"/>
                        <a14:foregroundMark x1="43243" y1="9666" x2="38345" y2="9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043" y="764489"/>
            <a:ext cx="2448284" cy="346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A071D1C5-13F2-483E-9084-6BDA08220A4F}"/>
              </a:ext>
            </a:extLst>
          </p:cNvPr>
          <p:cNvSpPr txBox="1">
            <a:spLocks/>
          </p:cNvSpPr>
          <p:nvPr/>
        </p:nvSpPr>
        <p:spPr>
          <a:xfrm>
            <a:off x="2697861" y="3529910"/>
            <a:ext cx="2223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‘Barista’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27DD5BE-9865-435D-9910-B607732CE56C}"/>
              </a:ext>
            </a:extLst>
          </p:cNvPr>
          <p:cNvSpPr/>
          <p:nvPr/>
        </p:nvSpPr>
        <p:spPr>
          <a:xfrm>
            <a:off x="5355771" y="2462455"/>
            <a:ext cx="1045029" cy="367831"/>
          </a:xfrm>
          <a:prstGeom prst="rightArrow">
            <a:avLst>
              <a:gd name="adj1" fmla="val 50000"/>
              <a:gd name="adj2" fmla="val 73675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6" name="Picture 2" descr="barista illustì ëí ì´ë¯¸ì§ ê²ìê²°ê³¼">
            <a:extLst>
              <a:ext uri="{FF2B5EF4-FFF2-40B4-BE49-F238E27FC236}">
                <a16:creationId xmlns:a16="http://schemas.microsoft.com/office/drawing/2014/main" id="{1FC2205B-19F5-4BA3-8241-379864A99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66" b="89976" l="9966" r="89865">
                        <a14:foregroundMark x1="51351" y1="42840" x2="44257" y2="67542"/>
                        <a14:foregroundMark x1="40372" y1="37589" x2="20101" y2="62172"/>
                        <a14:foregroundMark x1="20439" y1="61695" x2="13514" y2="76492"/>
                        <a14:foregroundMark x1="13514" y1="76492" x2="31081" y2="82578"/>
                        <a14:foregroundMark x1="31081" y1="82578" x2="53209" y2="80549"/>
                        <a14:foregroundMark x1="36149" y1="75537" x2="54561" y2="67422"/>
                        <a14:foregroundMark x1="54561" y1="67422" x2="60980" y2="72554"/>
                        <a14:foregroundMark x1="66047" y1="81146" x2="66723" y2="78520"/>
                        <a14:foregroundMark x1="71622" y1="71002" x2="71622" y2="71002"/>
                        <a14:foregroundMark x1="79561" y1="66706" x2="85642" y2="66706"/>
                        <a14:foregroundMark x1="77027" y1="60979" x2="83108" y2="46539"/>
                        <a14:foregroundMark x1="83108" y1="46539" x2="81588" y2="57399"/>
                        <a14:foregroundMark x1="80574" y1="46897" x2="61318" y2="41527"/>
                        <a14:foregroundMark x1="61318" y1="41527" x2="78041" y2="47136"/>
                        <a14:foregroundMark x1="69932" y1="40095" x2="63851" y2="43079"/>
                        <a14:foregroundMark x1="60304" y1="37589" x2="62162" y2="33771"/>
                        <a14:foregroundMark x1="41047" y1="13126" x2="38682" y2="27804"/>
                        <a14:foregroundMark x1="38682" y1="27804" x2="37162" y2="14916"/>
                        <a14:foregroundMark x1="43243" y1="9666" x2="38345" y2="9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5855" y="732218"/>
            <a:ext cx="2448284" cy="346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98A6798-7FFA-497F-849F-B9494ABD91D4}"/>
              </a:ext>
            </a:extLst>
          </p:cNvPr>
          <p:cNvCxnSpPr>
            <a:cxnSpLocks/>
          </p:cNvCxnSpPr>
          <p:nvPr/>
        </p:nvCxnSpPr>
        <p:spPr>
          <a:xfrm>
            <a:off x="1670250" y="4509099"/>
            <a:ext cx="8682445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33" name="Picture 6" descr="ê´ë ¨ ì´ë¯¸ì§">
            <a:extLst>
              <a:ext uri="{FF2B5EF4-FFF2-40B4-BE49-F238E27FC236}">
                <a16:creationId xmlns:a16="http://schemas.microsoft.com/office/drawing/2014/main" id="{976D97A2-40F1-43AC-B97A-34B438A7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2548347"/>
            <a:ext cx="563878" cy="56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ê´ë ¨ ì´ë¯¸ì§">
            <a:extLst>
              <a:ext uri="{FF2B5EF4-FFF2-40B4-BE49-F238E27FC236}">
                <a16:creationId xmlns:a16="http://schemas.microsoft.com/office/drawing/2014/main" id="{643276C3-EAF1-48C8-882F-D383CEE4F4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2760" r="11275" b="18671"/>
          <a:stretch/>
        </p:blipFill>
        <p:spPr bwMode="auto">
          <a:xfrm rot="21166215">
            <a:off x="7988639" y="2536282"/>
            <a:ext cx="488003" cy="62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3842228-16EE-4120-B365-6B28D023D6C0}"/>
              </a:ext>
            </a:extLst>
          </p:cNvPr>
          <p:cNvSpPr txBox="1"/>
          <p:nvPr/>
        </p:nvSpPr>
        <p:spPr>
          <a:xfrm>
            <a:off x="1849408" y="4756930"/>
            <a:ext cx="83134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erlin Sans FB" panose="020E0602020502020306" pitchFamily="34" charset="0"/>
              </a:rPr>
              <a:t>Marketed as the tea is brewed by ‘Tea Master’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erlin Sans FB" panose="020E0602020502020306" pitchFamily="34" charset="0"/>
              </a:rPr>
              <a:t>Gives customers more professional image about the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erlin Sans FB" panose="020E0602020502020306" pitchFamily="34" charset="0"/>
              </a:rPr>
              <a:t>Used male actor for delivering the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139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" y="-17417"/>
            <a:ext cx="7480657" cy="1609344"/>
          </a:xfrm>
        </p:spPr>
        <p:txBody>
          <a:bodyPr>
            <a:normAutofit/>
          </a:bodyPr>
          <a:lstStyle/>
          <a:p>
            <a:r>
              <a:rPr lang="en-US" altLang="ko-KR" sz="4800" dirty="0" err="1"/>
              <a:t>PREmium</a:t>
            </a:r>
            <a:r>
              <a:rPr lang="en-US" altLang="ko-KR" sz="4800" dirty="0"/>
              <a:t> tea : Promotion </a:t>
            </a:r>
            <a:endParaRPr lang="ko-KR" altLang="en-US" sz="4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7727F5-0E24-4EB7-9BEF-6EB4272E2870}"/>
              </a:ext>
            </a:extLst>
          </p:cNvPr>
          <p:cNvCxnSpPr/>
          <p:nvPr/>
        </p:nvCxnSpPr>
        <p:spPr>
          <a:xfrm flipV="1">
            <a:off x="7792720" y="2164080"/>
            <a:ext cx="0" cy="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ê³µì°¨ ëª¨ë¸ì ëí ì´ë¯¸ì§ ê²ìê²°ê³¼">
            <a:extLst>
              <a:ext uri="{FF2B5EF4-FFF2-40B4-BE49-F238E27FC236}">
                <a16:creationId xmlns:a16="http://schemas.microsoft.com/office/drawing/2014/main" id="{99D95884-45D1-4359-8A30-E6B49B45F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59" y="1938788"/>
            <a:ext cx="2718163" cy="3207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160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" y="-17417"/>
            <a:ext cx="7480657" cy="1609344"/>
          </a:xfrm>
        </p:spPr>
        <p:txBody>
          <a:bodyPr>
            <a:normAutofit/>
          </a:bodyPr>
          <a:lstStyle/>
          <a:p>
            <a:r>
              <a:rPr lang="en-US" altLang="ko-KR" sz="4800" dirty="0" err="1"/>
              <a:t>DevelopinG</a:t>
            </a:r>
            <a:r>
              <a:rPr lang="en-US" altLang="ko-KR" sz="4800" dirty="0"/>
              <a:t> </a:t>
            </a:r>
            <a:r>
              <a:rPr lang="en-US" altLang="ko-KR" sz="4800" dirty="0" err="1"/>
              <a:t>PRoduct</a:t>
            </a:r>
            <a:r>
              <a:rPr lang="en-US" altLang="ko-KR" sz="4800" dirty="0"/>
              <a:t> Strategy </a:t>
            </a:r>
            <a:endParaRPr lang="ko-KR" altLang="en-US" sz="4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7727F5-0E24-4EB7-9BEF-6EB4272E2870}"/>
              </a:ext>
            </a:extLst>
          </p:cNvPr>
          <p:cNvCxnSpPr/>
          <p:nvPr/>
        </p:nvCxnSpPr>
        <p:spPr>
          <a:xfrm flipV="1">
            <a:off x="7792720" y="2164080"/>
            <a:ext cx="0" cy="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698A6798-7FFA-497F-849F-B9494ABD91D4}"/>
              </a:ext>
            </a:extLst>
          </p:cNvPr>
          <p:cNvCxnSpPr>
            <a:cxnSpLocks/>
          </p:cNvCxnSpPr>
          <p:nvPr/>
        </p:nvCxnSpPr>
        <p:spPr>
          <a:xfrm>
            <a:off x="0" y="7252299"/>
            <a:ext cx="8682445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7" name="Picture 2" descr="http://www.gong-cha.co.kr/uploads/product/20170413/C8ISd5uR3eaAcKrL_20170413.jpg">
            <a:extLst>
              <a:ext uri="{FF2B5EF4-FFF2-40B4-BE49-F238E27FC236}">
                <a16:creationId xmlns:a16="http://schemas.microsoft.com/office/drawing/2014/main" id="{B732B32D-1D74-48B2-96DE-5AFB3534E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909" l="9893" r="89840">
                        <a14:foregroundMark x1="78877" y1="16591" x2="77807" y2="23409"/>
                        <a14:foregroundMark x1="63369" y1="27045" x2="41711" y2="33864"/>
                        <a14:foregroundMark x1="41711" y1="33864" x2="47861" y2="44773"/>
                        <a14:foregroundMark x1="47861" y1="44773" x2="62567" y2="50227"/>
                        <a14:foregroundMark x1="62567" y1="50227" x2="53476" y2="65000"/>
                        <a14:foregroundMark x1="20588" y1="19773" x2="19519" y2="20227"/>
                        <a14:foregroundMark x1="20053" y1="19091" x2="32353" y2="12727"/>
                        <a14:foregroundMark x1="32353" y1="12727" x2="40107" y2="11364"/>
                        <a14:foregroundMark x1="75936" y1="15909" x2="65775" y2="12727"/>
                        <a14:foregroundMark x1="45455" y1="90909" x2="56684" y2="89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849" y="1786870"/>
            <a:ext cx="1781175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ttp://www.gong-cha.co.kr/uploads/product/20170413/MO3JCGtP1KgFQc2v_20170413.jpg">
            <a:extLst>
              <a:ext uri="{FF2B5EF4-FFF2-40B4-BE49-F238E27FC236}">
                <a16:creationId xmlns:a16="http://schemas.microsoft.com/office/drawing/2014/main" id="{5B37EA08-CD96-4D61-87F7-3F0141F7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227" l="9893" r="89840">
                        <a14:foregroundMark x1="45455" y1="11136" x2="53743" y2="11591"/>
                        <a14:foregroundMark x1="38235" y1="90000" x2="51604" y2="90227"/>
                        <a14:foregroundMark x1="51604" y1="90227" x2="59626" y2="888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12575">
            <a:off x="504769" y="1995236"/>
            <a:ext cx="17811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ttp://www.gong-cha.co.kr/uploads/product/20170413/xpSGVtcKafOXYMF3_20170413.jpg">
            <a:extLst>
              <a:ext uri="{FF2B5EF4-FFF2-40B4-BE49-F238E27FC236}">
                <a16:creationId xmlns:a16="http://schemas.microsoft.com/office/drawing/2014/main" id="{8CE2C759-85D4-4228-A36A-1FBFBC19E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45" b="90000" l="9893" r="89840">
                        <a14:foregroundMark x1="25668" y1="15455" x2="29412" y2="13636"/>
                        <a14:foregroundMark x1="39572" y1="11591" x2="41979" y2="10682"/>
                        <a14:foregroundMark x1="47861" y1="9545" x2="54011" y2="9545"/>
                        <a14:foregroundMark x1="72727" y1="14773" x2="67380" y2="14091"/>
                        <a14:foregroundMark x1="39037" y1="88409" x2="52674" y2="89545"/>
                        <a14:foregroundMark x1="52674" y1="89545" x2="56952" y2="89318"/>
                        <a14:foregroundMark x1="22995" y1="27045" x2="27005" y2="47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4011">
            <a:off x="2608733" y="1978866"/>
            <a:ext cx="1781175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6681021-6F08-4251-BEDC-A4923FEFBF68}"/>
              </a:ext>
            </a:extLst>
          </p:cNvPr>
          <p:cNvSpPr txBox="1"/>
          <p:nvPr/>
        </p:nvSpPr>
        <p:spPr>
          <a:xfrm>
            <a:off x="837567" y="4505033"/>
            <a:ext cx="3970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From the beginning, it only sold the same product with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Gong Cha Taiwan</a:t>
            </a:r>
          </a:p>
        </p:txBody>
      </p:sp>
      <p:pic>
        <p:nvPicPr>
          <p:cNvPr id="1026" name="Picture 2" descr="http://www.gong-cha.co.kr/uploads/product/20180418/0XHf9EvIZO56zCJN_20180418.jpg">
            <a:extLst>
              <a:ext uri="{FF2B5EF4-FFF2-40B4-BE49-F238E27FC236}">
                <a16:creationId xmlns:a16="http://schemas.microsoft.com/office/drawing/2014/main" id="{7441BA89-003C-450B-9D1E-D60F83678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83800" y1="55600" x2="80600" y2="65800"/>
                        <a14:foregroundMark x1="80600" y1="65800" x2="60400" y2="76000"/>
                        <a14:foregroundMark x1="60400" y1="76000" x2="50200" y2="77200"/>
                        <a14:foregroundMark x1="50200" y1="77200" x2="52600" y2="75200"/>
                        <a14:foregroundMark x1="83200" y1="54800" x2="76600" y2="47400"/>
                        <a14:foregroundMark x1="76600" y1="47400" x2="74600" y2="46800"/>
                        <a14:foregroundMark x1="81200" y1="49600" x2="74600" y2="45200"/>
                        <a14:foregroundMark x1="19600" y1="67200" x2="15200" y2="57600"/>
                        <a14:foregroundMark x1="15200" y1="57600" x2="19000" y2="50400"/>
                        <a14:foregroundMark x1="17600" y1="48600" x2="20400" y2="45000"/>
                        <a14:foregroundMark x1="22200" y1="44400" x2="29800" y2="41000"/>
                        <a14:foregroundMark x1="76800" y1="43800" x2="73600" y2="43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393" y="3315386"/>
            <a:ext cx="2755719" cy="2755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C80E96F9-E181-4510-B91E-7B5AEFC5EF4E}"/>
              </a:ext>
            </a:extLst>
          </p:cNvPr>
          <p:cNvCxnSpPr>
            <a:cxnSpLocks/>
            <a:stCxn id="23" idx="3"/>
            <a:endCxn id="1026" idx="1"/>
          </p:cNvCxnSpPr>
          <p:nvPr/>
        </p:nvCxnSpPr>
        <p:spPr>
          <a:xfrm>
            <a:off x="4327557" y="3353984"/>
            <a:ext cx="3115836" cy="1339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36C438F-3BD8-4087-9AFB-B38FEF6BA9EE}"/>
              </a:ext>
            </a:extLst>
          </p:cNvPr>
          <p:cNvSpPr txBox="1"/>
          <p:nvPr/>
        </p:nvSpPr>
        <p:spPr>
          <a:xfrm>
            <a:off x="7595419" y="5801699"/>
            <a:ext cx="3970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Creating New Dessert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34D9F19-724C-43BE-BE20-B94935F31668}"/>
              </a:ext>
            </a:extLst>
          </p:cNvPr>
          <p:cNvSpPr/>
          <p:nvPr/>
        </p:nvSpPr>
        <p:spPr>
          <a:xfrm>
            <a:off x="7451157" y="1320181"/>
            <a:ext cx="2490655" cy="1330386"/>
          </a:xfrm>
          <a:prstGeom prst="round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400" dirty="0">
                <a:solidFill>
                  <a:schemeClr val="tx1"/>
                </a:solidFill>
              </a:rPr>
              <a:t>?</a:t>
            </a:r>
            <a:endParaRPr lang="ko-KR" altLang="en-US" sz="4400" dirty="0">
              <a:solidFill>
                <a:schemeClr val="tx1"/>
              </a:solidFill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AFD20B00-D19C-4EA3-A1D3-52854FCB46A2}"/>
              </a:ext>
            </a:extLst>
          </p:cNvPr>
          <p:cNvCxnSpPr>
            <a:cxnSpLocks/>
            <a:stCxn id="23" idx="3"/>
            <a:endCxn id="11" idx="1"/>
          </p:cNvCxnSpPr>
          <p:nvPr/>
        </p:nvCxnSpPr>
        <p:spPr>
          <a:xfrm flipV="1">
            <a:off x="4327557" y="1985374"/>
            <a:ext cx="3123600" cy="1368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5D034A0-B776-4F3E-B8D6-B95CC9D3D41D}"/>
              </a:ext>
            </a:extLst>
          </p:cNvPr>
          <p:cNvSpPr txBox="1"/>
          <p:nvPr/>
        </p:nvSpPr>
        <p:spPr>
          <a:xfrm>
            <a:off x="6950661" y="2818624"/>
            <a:ext cx="3970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Creating New Seasonal Drink</a:t>
            </a:r>
          </a:p>
        </p:txBody>
      </p:sp>
    </p:spTree>
    <p:extLst>
      <p:ext uri="{BB962C8B-B14F-4D97-AF65-F5344CB8AC3E}">
        <p14:creationId xmlns:p14="http://schemas.microsoft.com/office/powerpoint/2010/main" val="41543307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" y="-17417"/>
            <a:ext cx="7480657" cy="1609344"/>
          </a:xfrm>
        </p:spPr>
        <p:txBody>
          <a:bodyPr>
            <a:normAutofit/>
          </a:bodyPr>
          <a:lstStyle/>
          <a:p>
            <a:r>
              <a:rPr lang="en-US" altLang="ko-KR" sz="4800" dirty="0" err="1"/>
              <a:t>DevelopinG</a:t>
            </a:r>
            <a:r>
              <a:rPr lang="en-US" altLang="ko-KR" sz="4800" dirty="0"/>
              <a:t> </a:t>
            </a:r>
            <a:r>
              <a:rPr lang="en-US" altLang="ko-KR" sz="4800" dirty="0" err="1"/>
              <a:t>PRoduct</a:t>
            </a:r>
            <a:r>
              <a:rPr lang="en-US" altLang="ko-KR" sz="4800" dirty="0"/>
              <a:t> Strategy </a:t>
            </a:r>
            <a:endParaRPr lang="ko-KR" altLang="en-US" sz="4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7727F5-0E24-4EB7-9BEF-6EB4272E2870}"/>
              </a:ext>
            </a:extLst>
          </p:cNvPr>
          <p:cNvCxnSpPr/>
          <p:nvPr/>
        </p:nvCxnSpPr>
        <p:spPr>
          <a:xfrm flipV="1">
            <a:off x="7792720" y="2164080"/>
            <a:ext cx="0" cy="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ê³µì°¨ ë¸ê¸° ë©ë´ì ëí ì´ë¯¸ì§ ê²ìê²°ê³¼">
            <a:extLst>
              <a:ext uri="{FF2B5EF4-FFF2-40B4-BE49-F238E27FC236}">
                <a16:creationId xmlns:a16="http://schemas.microsoft.com/office/drawing/2014/main" id="{3D5F9BC2-007F-412D-B435-71B1189C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472" y="1457201"/>
            <a:ext cx="3446866" cy="4871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ê³µì°¨ ë§ê³ ì ëí ì´ë¯¸ì§ ê²ìê²°ê³¼">
            <a:extLst>
              <a:ext uri="{FF2B5EF4-FFF2-40B4-BE49-F238E27FC236}">
                <a16:creationId xmlns:a16="http://schemas.microsoft.com/office/drawing/2014/main" id="{F45D38D5-32BE-46CF-9DDA-B77EB4F7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0903" y="1455380"/>
            <a:ext cx="4745109" cy="474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14404CA-23D4-4136-8A57-9D292454BAEC}"/>
              </a:ext>
            </a:extLst>
          </p:cNvPr>
          <p:cNvSpPr txBox="1"/>
          <p:nvPr/>
        </p:nvSpPr>
        <p:spPr>
          <a:xfrm>
            <a:off x="144012" y="1471394"/>
            <a:ext cx="1615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2017 : 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Seasonal 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Strawberry 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Drink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9D84E1-D117-4D63-9E99-B790271D4E16}"/>
              </a:ext>
            </a:extLst>
          </p:cNvPr>
          <p:cNvSpPr txBox="1"/>
          <p:nvPr/>
        </p:nvSpPr>
        <p:spPr>
          <a:xfrm>
            <a:off x="5990367" y="1455380"/>
            <a:ext cx="16151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2018 : 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Seasonal 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Mango 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Drink</a:t>
            </a:r>
          </a:p>
        </p:txBody>
      </p:sp>
    </p:spTree>
    <p:extLst>
      <p:ext uri="{BB962C8B-B14F-4D97-AF65-F5344CB8AC3E}">
        <p14:creationId xmlns:p14="http://schemas.microsoft.com/office/powerpoint/2010/main" val="2466807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" y="-17417"/>
            <a:ext cx="7480657" cy="1609344"/>
          </a:xfrm>
        </p:spPr>
        <p:txBody>
          <a:bodyPr>
            <a:normAutofit/>
          </a:bodyPr>
          <a:lstStyle/>
          <a:p>
            <a:r>
              <a:rPr lang="en-US" altLang="ko-KR" sz="4800" dirty="0" err="1"/>
              <a:t>DevelopinG</a:t>
            </a:r>
            <a:r>
              <a:rPr lang="en-US" altLang="ko-KR" sz="4800" dirty="0"/>
              <a:t> </a:t>
            </a:r>
            <a:r>
              <a:rPr lang="en-US" altLang="ko-KR" sz="4800" dirty="0" err="1"/>
              <a:t>PRoduct</a:t>
            </a:r>
            <a:r>
              <a:rPr lang="en-US" altLang="ko-KR" sz="4800" dirty="0"/>
              <a:t> Strategy </a:t>
            </a:r>
            <a:endParaRPr lang="ko-KR" altLang="en-US" sz="4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7727F5-0E24-4EB7-9BEF-6EB4272E2870}"/>
              </a:ext>
            </a:extLst>
          </p:cNvPr>
          <p:cNvCxnSpPr/>
          <p:nvPr/>
        </p:nvCxnSpPr>
        <p:spPr>
          <a:xfrm flipV="1">
            <a:off x="7792720" y="2164080"/>
            <a:ext cx="0" cy="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ê³µì°¨ ë¸ê¸° ë©ë´ì ëí ì´ë¯¸ì§ ê²ìê²°ê³¼">
            <a:extLst>
              <a:ext uri="{FF2B5EF4-FFF2-40B4-BE49-F238E27FC236}">
                <a16:creationId xmlns:a16="http://schemas.microsoft.com/office/drawing/2014/main" id="{3D5F9BC2-007F-412D-B435-71B1189C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95" y="1457201"/>
            <a:ext cx="1907977" cy="2696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ê³µì°¨ ë§ê³ ì ëí ì´ë¯¸ì§ ê²ìê²°ê³¼">
            <a:extLst>
              <a:ext uri="{FF2B5EF4-FFF2-40B4-BE49-F238E27FC236}">
                <a16:creationId xmlns:a16="http://schemas.microsoft.com/office/drawing/2014/main" id="{F45D38D5-32BE-46CF-9DDA-B77EB4F7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95" y="4052404"/>
            <a:ext cx="2696789" cy="2696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4275831-DE85-4755-B535-76BF0D1CA765}"/>
              </a:ext>
            </a:extLst>
          </p:cNvPr>
          <p:cNvCxnSpPr>
            <a:cxnSpLocks/>
          </p:cNvCxnSpPr>
          <p:nvPr/>
        </p:nvCxnSpPr>
        <p:spPr>
          <a:xfrm>
            <a:off x="4972584" y="1814866"/>
            <a:ext cx="0" cy="4187824"/>
          </a:xfrm>
          <a:prstGeom prst="line">
            <a:avLst/>
          </a:prstGeom>
          <a:ln w="28575">
            <a:prstDash val="soli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630B29-F39D-428A-A152-F92A873CC94D}"/>
              </a:ext>
            </a:extLst>
          </p:cNvPr>
          <p:cNvSpPr txBox="1"/>
          <p:nvPr/>
        </p:nvSpPr>
        <p:spPr>
          <a:xfrm>
            <a:off x="5360294" y="1959587"/>
            <a:ext cx="4880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Fresh Fruit Juice became popular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: ex) ‘JUICY’ has 800+ store in </a:t>
            </a:r>
            <a:r>
              <a:rPr lang="en-US" altLang="ko-KR" sz="2400" dirty="0" err="1">
                <a:latin typeface="Berlin Sans FB" panose="020E0602020502020306" pitchFamily="34" charset="0"/>
              </a:rPr>
              <a:t>S.korea</a:t>
            </a:r>
            <a:r>
              <a:rPr lang="en-US" altLang="ko-KR" sz="2400" dirty="0">
                <a:latin typeface="Berlin Sans FB" panose="020E0602020502020306" pitchFamily="34" charset="0"/>
              </a:rPr>
              <a:t>  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47F40-6C79-4E35-A112-AF7756E23687}"/>
              </a:ext>
            </a:extLst>
          </p:cNvPr>
          <p:cNvSpPr txBox="1"/>
          <p:nvPr/>
        </p:nvSpPr>
        <p:spPr>
          <a:xfrm>
            <a:off x="5266287" y="3393965"/>
            <a:ext cx="488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Gong Cha Korea developed some new tea drinks based on fruits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7FA7AD-C718-48C7-97DF-6CA606574B53}"/>
              </a:ext>
            </a:extLst>
          </p:cNvPr>
          <p:cNvCxnSpPr>
            <a:cxnSpLocks/>
          </p:cNvCxnSpPr>
          <p:nvPr/>
        </p:nvCxnSpPr>
        <p:spPr>
          <a:xfrm>
            <a:off x="5038563" y="3015195"/>
            <a:ext cx="4809930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3D15A585-716D-496B-BE6E-C83AA28AE623}"/>
              </a:ext>
            </a:extLst>
          </p:cNvPr>
          <p:cNvCxnSpPr>
            <a:cxnSpLocks/>
          </p:cNvCxnSpPr>
          <p:nvPr/>
        </p:nvCxnSpPr>
        <p:spPr>
          <a:xfrm>
            <a:off x="5038563" y="4491682"/>
            <a:ext cx="4809930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2A6BBCA-381C-4163-8D64-6D7F3CDF3260}"/>
              </a:ext>
            </a:extLst>
          </p:cNvPr>
          <p:cNvSpPr txBox="1"/>
          <p:nvPr/>
        </p:nvSpPr>
        <p:spPr>
          <a:xfrm>
            <a:off x="5266287" y="4633404"/>
            <a:ext cx="5157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It is introduced as Seasonal Drink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only sold for one year or one season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575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" y="-17417"/>
            <a:ext cx="7480657" cy="1609344"/>
          </a:xfrm>
        </p:spPr>
        <p:txBody>
          <a:bodyPr>
            <a:normAutofit/>
          </a:bodyPr>
          <a:lstStyle/>
          <a:p>
            <a:r>
              <a:rPr lang="en-US" altLang="ko-KR" sz="4800" dirty="0" err="1"/>
              <a:t>DevelopinG</a:t>
            </a:r>
            <a:r>
              <a:rPr lang="en-US" altLang="ko-KR" sz="4800" dirty="0"/>
              <a:t> </a:t>
            </a:r>
            <a:r>
              <a:rPr lang="en-US" altLang="ko-KR" sz="4800" dirty="0" err="1"/>
              <a:t>PRoduct</a:t>
            </a:r>
            <a:r>
              <a:rPr lang="en-US" altLang="ko-KR" sz="4800" dirty="0"/>
              <a:t> Strategy </a:t>
            </a:r>
            <a:endParaRPr lang="ko-KR" altLang="en-US" sz="4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7727F5-0E24-4EB7-9BEF-6EB4272E2870}"/>
              </a:ext>
            </a:extLst>
          </p:cNvPr>
          <p:cNvCxnSpPr/>
          <p:nvPr/>
        </p:nvCxnSpPr>
        <p:spPr>
          <a:xfrm flipV="1">
            <a:off x="7792720" y="2164080"/>
            <a:ext cx="0" cy="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" descr="ê³µì°¨ ë¸ê¸° ë©ë´ì ëí ì´ë¯¸ì§ ê²ìê²°ê³¼">
            <a:extLst>
              <a:ext uri="{FF2B5EF4-FFF2-40B4-BE49-F238E27FC236}">
                <a16:creationId xmlns:a16="http://schemas.microsoft.com/office/drawing/2014/main" id="{3D5F9BC2-007F-412D-B435-71B1189CB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95" y="1457201"/>
            <a:ext cx="1907977" cy="2696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ê³µì°¨ ë§ê³ ì ëí ì´ë¯¸ì§ ê²ìê²°ê³¼">
            <a:extLst>
              <a:ext uri="{FF2B5EF4-FFF2-40B4-BE49-F238E27FC236}">
                <a16:creationId xmlns:a16="http://schemas.microsoft.com/office/drawing/2014/main" id="{F45D38D5-32BE-46CF-9DDA-B77EB4F76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395" y="4052404"/>
            <a:ext cx="2696789" cy="2696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84275831-DE85-4755-B535-76BF0D1CA765}"/>
              </a:ext>
            </a:extLst>
          </p:cNvPr>
          <p:cNvCxnSpPr>
            <a:cxnSpLocks/>
          </p:cNvCxnSpPr>
          <p:nvPr/>
        </p:nvCxnSpPr>
        <p:spPr>
          <a:xfrm>
            <a:off x="4885499" y="1958492"/>
            <a:ext cx="0" cy="4187824"/>
          </a:xfrm>
          <a:prstGeom prst="line">
            <a:avLst/>
          </a:prstGeom>
          <a:ln w="28575">
            <a:prstDash val="soli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A7FA7AD-C718-48C7-97DF-6CA606574B53}"/>
              </a:ext>
            </a:extLst>
          </p:cNvPr>
          <p:cNvCxnSpPr>
            <a:cxnSpLocks/>
          </p:cNvCxnSpPr>
          <p:nvPr/>
        </p:nvCxnSpPr>
        <p:spPr>
          <a:xfrm>
            <a:off x="5038563" y="3180658"/>
            <a:ext cx="4809930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A37361-7605-4072-8828-BCBF713E2205}"/>
              </a:ext>
            </a:extLst>
          </p:cNvPr>
          <p:cNvSpPr txBox="1"/>
          <p:nvPr/>
        </p:nvSpPr>
        <p:spPr>
          <a:xfrm>
            <a:off x="5731768" y="1991168"/>
            <a:ext cx="488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바탕" panose="02030600000101010101" pitchFamily="18" charset="-127"/>
                <a:cs typeface="+mn-cs"/>
              </a:rPr>
              <a:t>It gives new chance to customers who don’t like Gong Cha drinks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10DB50FE-437B-474E-9178-732888CC33B5}"/>
              </a:ext>
            </a:extLst>
          </p:cNvPr>
          <p:cNvSpPr txBox="1">
            <a:spLocks/>
          </p:cNvSpPr>
          <p:nvPr/>
        </p:nvSpPr>
        <p:spPr>
          <a:xfrm>
            <a:off x="5038563" y="2103912"/>
            <a:ext cx="754991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바탕" panose="02030600000101010101" pitchFamily="18" charset="-127"/>
                <a:cs typeface="+mj-cs"/>
              </a:rPr>
              <a:t>#1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바탕" panose="02030600000101010101" pitchFamily="18" charset="-127"/>
              <a:cs typeface="+mj-cs"/>
            </a:endParaRPr>
          </a:p>
        </p:txBody>
      </p:sp>
      <p:sp>
        <p:nvSpPr>
          <p:cNvPr id="19" name="제목 1">
            <a:extLst>
              <a:ext uri="{FF2B5EF4-FFF2-40B4-BE49-F238E27FC236}">
                <a16:creationId xmlns:a16="http://schemas.microsoft.com/office/drawing/2014/main" id="{C4D0037C-95A0-4A34-A251-4D2B0A1B6324}"/>
              </a:ext>
            </a:extLst>
          </p:cNvPr>
          <p:cNvSpPr txBox="1">
            <a:spLocks/>
          </p:cNvSpPr>
          <p:nvPr/>
        </p:nvSpPr>
        <p:spPr>
          <a:xfrm>
            <a:off x="5100349" y="3612075"/>
            <a:ext cx="754991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바탕" panose="02030600000101010101" pitchFamily="18" charset="-127"/>
                <a:cs typeface="+mj-cs"/>
              </a:rPr>
              <a:t>#2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바탕" panose="02030600000101010101" pitchFamily="18" charset="-127"/>
              <a:cs typeface="+mj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D55EE9-2E6F-420D-926B-B19498E5129D}"/>
              </a:ext>
            </a:extLst>
          </p:cNvPr>
          <p:cNvSpPr txBox="1"/>
          <p:nvPr/>
        </p:nvSpPr>
        <p:spPr>
          <a:xfrm>
            <a:off x="5793554" y="3489027"/>
            <a:ext cx="488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바탕" panose="02030600000101010101" pitchFamily="18" charset="-127"/>
                <a:cs typeface="+mn-cs"/>
              </a:rPr>
              <a:t>It gives chance to make new customers who even haven’t tried it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DCB0471-CA4E-459E-B4C5-55A8D1FA49A6}"/>
              </a:ext>
            </a:extLst>
          </p:cNvPr>
          <p:cNvCxnSpPr>
            <a:cxnSpLocks/>
          </p:cNvCxnSpPr>
          <p:nvPr/>
        </p:nvCxnSpPr>
        <p:spPr>
          <a:xfrm>
            <a:off x="5018562" y="4830420"/>
            <a:ext cx="4809930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제목 1">
            <a:extLst>
              <a:ext uri="{FF2B5EF4-FFF2-40B4-BE49-F238E27FC236}">
                <a16:creationId xmlns:a16="http://schemas.microsoft.com/office/drawing/2014/main" id="{08391B63-BDD1-4BF3-B817-1103F09B39F3}"/>
              </a:ext>
            </a:extLst>
          </p:cNvPr>
          <p:cNvSpPr txBox="1">
            <a:spLocks/>
          </p:cNvSpPr>
          <p:nvPr/>
        </p:nvSpPr>
        <p:spPr>
          <a:xfrm>
            <a:off x="5100349" y="5261836"/>
            <a:ext cx="754991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mic Sans MS" panose="030F0702030302020204" pitchFamily="66" charset="0"/>
                <a:ea typeface="바탕" panose="02030600000101010101" pitchFamily="18" charset="-127"/>
                <a:cs typeface="+mj-cs"/>
              </a:rPr>
              <a:t>#3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mic Sans MS" panose="030F0702030302020204" pitchFamily="66" charset="0"/>
              <a:ea typeface="바탕" panose="02030600000101010101" pitchFamily="18" charset="-127"/>
              <a:cs typeface="+mj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3CCA5DB-209E-497F-9368-B604691E6945}"/>
              </a:ext>
            </a:extLst>
          </p:cNvPr>
          <p:cNvSpPr txBox="1"/>
          <p:nvPr/>
        </p:nvSpPr>
        <p:spPr>
          <a:xfrm>
            <a:off x="5773553" y="5138789"/>
            <a:ext cx="488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바탕" panose="02030600000101010101" pitchFamily="18" charset="-127"/>
                <a:cs typeface="+mn-cs"/>
              </a:rPr>
              <a:t>It gives chance to make original customers</a:t>
            </a:r>
            <a:r>
              <a:rPr lang="en-US" altLang="ko-KR" sz="2400" dirty="0">
                <a:solidFill>
                  <a:prstClr val="black"/>
                </a:solidFill>
                <a:latin typeface="Berlin Sans FB" panose="020E0602020502020306" pitchFamily="34" charset="0"/>
                <a:ea typeface="바탕" panose="02030600000101010101" pitchFamily="18" charset="-127"/>
              </a:rPr>
              <a:t> come more often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바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43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" y="-17417"/>
            <a:ext cx="7480657" cy="1609344"/>
          </a:xfrm>
        </p:spPr>
        <p:txBody>
          <a:bodyPr>
            <a:normAutofit/>
          </a:bodyPr>
          <a:lstStyle/>
          <a:p>
            <a:r>
              <a:rPr lang="en-US" altLang="ko-KR" sz="4800" dirty="0" err="1"/>
              <a:t>DevelopinG</a:t>
            </a:r>
            <a:r>
              <a:rPr lang="en-US" altLang="ko-KR" sz="4800" dirty="0"/>
              <a:t> </a:t>
            </a:r>
            <a:r>
              <a:rPr lang="en-US" altLang="ko-KR" sz="4800" dirty="0" err="1"/>
              <a:t>PRoduct</a:t>
            </a:r>
            <a:r>
              <a:rPr lang="en-US" altLang="ko-KR" sz="4800" dirty="0"/>
              <a:t> Strategy </a:t>
            </a:r>
            <a:endParaRPr lang="ko-KR" altLang="en-US" sz="4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7727F5-0E24-4EB7-9BEF-6EB4272E2870}"/>
              </a:ext>
            </a:extLst>
          </p:cNvPr>
          <p:cNvCxnSpPr/>
          <p:nvPr/>
        </p:nvCxnSpPr>
        <p:spPr>
          <a:xfrm flipV="1">
            <a:off x="7792720" y="2164080"/>
            <a:ext cx="0" cy="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ë¹ì ê³µì°¨ì ëí ì´ë¯¸ì§ ê²ìê²°ê³¼">
            <a:extLst>
              <a:ext uri="{FF2B5EF4-FFF2-40B4-BE49-F238E27FC236}">
                <a16:creationId xmlns:a16="http://schemas.microsoft.com/office/drawing/2014/main" id="{08206891-2CD7-48D4-8246-9CDFE1118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28" y="1591927"/>
            <a:ext cx="3437515" cy="486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A87EAC-CF83-4CF8-A5D1-3071DB3C7C10}"/>
              </a:ext>
            </a:extLst>
          </p:cNvPr>
          <p:cNvCxnSpPr>
            <a:cxnSpLocks/>
          </p:cNvCxnSpPr>
          <p:nvPr/>
        </p:nvCxnSpPr>
        <p:spPr>
          <a:xfrm>
            <a:off x="4972584" y="1814866"/>
            <a:ext cx="0" cy="4187824"/>
          </a:xfrm>
          <a:prstGeom prst="line">
            <a:avLst/>
          </a:prstGeom>
          <a:ln w="28575">
            <a:prstDash val="soli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6F2E1E5-E94B-4C88-ACA8-668A5A849E13}"/>
              </a:ext>
            </a:extLst>
          </p:cNvPr>
          <p:cNvSpPr txBox="1"/>
          <p:nvPr/>
        </p:nvSpPr>
        <p:spPr>
          <a:xfrm>
            <a:off x="5360293" y="1959587"/>
            <a:ext cx="5481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latin typeface="Berlin Sans FB" panose="020E0602020502020306" pitchFamily="34" charset="0"/>
              </a:rPr>
              <a:t>S.Korea</a:t>
            </a:r>
            <a:r>
              <a:rPr lang="en-US" altLang="ko-KR" sz="2400" dirty="0">
                <a:latin typeface="Berlin Sans FB" panose="020E0602020502020306" pitchFamily="34" charset="0"/>
              </a:rPr>
              <a:t> Dessert Culture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: Many people enjoy ice flakes in summer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A423AA-35A0-4C66-8273-6CF4A1C50513}"/>
              </a:ext>
            </a:extLst>
          </p:cNvPr>
          <p:cNvSpPr txBox="1"/>
          <p:nvPr/>
        </p:nvSpPr>
        <p:spPr>
          <a:xfrm>
            <a:off x="5266287" y="3393965"/>
            <a:ext cx="4880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Gong Cha introduced Taiwanese ice flakes which is famous for Korean traveler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381F2B4-063B-4635-8EC6-818303496E54}"/>
              </a:ext>
            </a:extLst>
          </p:cNvPr>
          <p:cNvCxnSpPr>
            <a:cxnSpLocks/>
          </p:cNvCxnSpPr>
          <p:nvPr/>
        </p:nvCxnSpPr>
        <p:spPr>
          <a:xfrm>
            <a:off x="5038563" y="3015195"/>
            <a:ext cx="4809930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D32444-D351-41C8-B3A2-C5AAB274088B}"/>
              </a:ext>
            </a:extLst>
          </p:cNvPr>
          <p:cNvSpPr txBox="1"/>
          <p:nvPr/>
        </p:nvSpPr>
        <p:spPr>
          <a:xfrm>
            <a:off x="5288252" y="5171693"/>
            <a:ext cx="4880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Half of the sale for the summer comes from these desserts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83171B26-C9F8-42DB-BBD0-F77C39EBC7D6}"/>
              </a:ext>
            </a:extLst>
          </p:cNvPr>
          <p:cNvCxnSpPr>
            <a:cxnSpLocks/>
          </p:cNvCxnSpPr>
          <p:nvPr/>
        </p:nvCxnSpPr>
        <p:spPr>
          <a:xfrm>
            <a:off x="5060528" y="4792923"/>
            <a:ext cx="4809930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460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-17417"/>
            <a:ext cx="6743844" cy="1609344"/>
          </a:xfrm>
        </p:spPr>
        <p:txBody>
          <a:bodyPr>
            <a:normAutofit/>
          </a:bodyPr>
          <a:lstStyle/>
          <a:p>
            <a:r>
              <a:rPr lang="en-US" altLang="ko-KR" sz="4800" u="sng" dirty="0"/>
              <a:t>Product</a:t>
            </a:r>
            <a:endParaRPr lang="ko-KR" altLang="en-US" sz="4800" u="sng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7727F5-0E24-4EB7-9BEF-6EB4272E2870}"/>
              </a:ext>
            </a:extLst>
          </p:cNvPr>
          <p:cNvCxnSpPr/>
          <p:nvPr/>
        </p:nvCxnSpPr>
        <p:spPr>
          <a:xfrm flipV="1">
            <a:off x="7792720" y="2164080"/>
            <a:ext cx="0" cy="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FC1B6F9-D007-4987-87BE-EC24D23FBB45}"/>
              </a:ext>
            </a:extLst>
          </p:cNvPr>
          <p:cNvSpPr txBox="1"/>
          <p:nvPr/>
        </p:nvSpPr>
        <p:spPr>
          <a:xfrm>
            <a:off x="544453" y="1193845"/>
            <a:ext cx="541220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erlin Sans FB" panose="020E0602020502020306" pitchFamily="34" charset="0"/>
              </a:rPr>
              <a:t>-Beverage based on Tea came from Taiwan Gong Cha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-Seasonal drinks based on certain fruits every year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-Seasonal dessert based on Korean’s culture</a:t>
            </a:r>
          </a:p>
          <a:p>
            <a:endParaRPr lang="en-US" altLang="ko-KR" sz="1600" dirty="0">
              <a:latin typeface="Berlin Sans FB" panose="020E0602020502020306" pitchFamily="34" charset="0"/>
            </a:endParaRP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-Because it is seasonal, doesn’t need to be worry about increasing menu 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-New </a:t>
            </a:r>
            <a:r>
              <a:rPr lang="en-US" altLang="ko-KR" sz="1600" dirty="0" err="1">
                <a:latin typeface="Berlin Sans FB" panose="020E0602020502020306" pitchFamily="34" charset="0"/>
              </a:rPr>
              <a:t>produTake</a:t>
            </a:r>
            <a:r>
              <a:rPr lang="en-US" altLang="ko-KR" sz="1600" dirty="0">
                <a:latin typeface="Berlin Sans FB" panose="020E0602020502020306" pitchFamily="34" charset="0"/>
              </a:rPr>
              <a:t> up a lot of percent of sales</a:t>
            </a:r>
          </a:p>
          <a:p>
            <a:endParaRPr lang="ko-KR" altLang="en-US" sz="1600" dirty="0">
              <a:latin typeface="Berlin Sans FB" panose="020E0602020502020306" pitchFamily="34" charset="0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3561405-D3BF-4F8F-AF58-359BB452A584}"/>
              </a:ext>
            </a:extLst>
          </p:cNvPr>
          <p:cNvSpPr txBox="1">
            <a:spLocks/>
          </p:cNvSpPr>
          <p:nvPr/>
        </p:nvSpPr>
        <p:spPr>
          <a:xfrm>
            <a:off x="6355554" y="-17417"/>
            <a:ext cx="674384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u="sng" dirty="0"/>
              <a:t>Price</a:t>
            </a:r>
            <a:endParaRPr lang="ko-KR" altLang="en-US" sz="4800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8CB389-883A-498A-A8DB-0F9E9C613D6C}"/>
              </a:ext>
            </a:extLst>
          </p:cNvPr>
          <p:cNvSpPr txBox="1"/>
          <p:nvPr/>
        </p:nvSpPr>
        <p:spPr>
          <a:xfrm>
            <a:off x="6525538" y="1193845"/>
            <a:ext cx="54122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erlin Sans FB" panose="020E0602020502020306" pitchFamily="34" charset="0"/>
              </a:rPr>
              <a:t>-Entered the market as expensive beverage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-Sold more expensive than other competitors</a:t>
            </a:r>
          </a:p>
          <a:p>
            <a:endParaRPr lang="en-US" altLang="ko-KR" sz="1600" dirty="0">
              <a:latin typeface="Berlin Sans FB" panose="020E0602020502020306" pitchFamily="34" charset="0"/>
            </a:endParaRP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-Justified with Premium Tea Marketing 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-Earned more money in </a:t>
            </a:r>
            <a:r>
              <a:rPr lang="en-US" altLang="ko-KR" sz="1600" dirty="0" err="1">
                <a:latin typeface="Berlin Sans FB" panose="020E0602020502020306" pitchFamily="34" charset="0"/>
              </a:rPr>
              <a:t>S.korea</a:t>
            </a:r>
            <a:r>
              <a:rPr lang="en-US" altLang="ko-KR" sz="1600" dirty="0">
                <a:latin typeface="Berlin Sans FB" panose="020E0602020502020306" pitchFamily="34" charset="0"/>
              </a:rPr>
              <a:t> market compared to other global markets</a:t>
            </a:r>
          </a:p>
          <a:p>
            <a:endParaRPr lang="ko-KR" altLang="en-US" sz="1600" dirty="0">
              <a:latin typeface="Berlin Sans FB" panose="020E0602020502020306" pitchFamily="34" charset="0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EC5EAF8D-D035-47CE-BD60-C068FB8DD96C}"/>
              </a:ext>
            </a:extLst>
          </p:cNvPr>
          <p:cNvSpPr txBox="1">
            <a:spLocks/>
          </p:cNvSpPr>
          <p:nvPr/>
        </p:nvSpPr>
        <p:spPr>
          <a:xfrm>
            <a:off x="356896" y="3309257"/>
            <a:ext cx="674384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u="sng" dirty="0"/>
              <a:t>Place</a:t>
            </a:r>
            <a:endParaRPr lang="ko-KR" altLang="en-US" sz="4800" u="sng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722552-4F74-442B-B4BE-FE9832C99DEA}"/>
              </a:ext>
            </a:extLst>
          </p:cNvPr>
          <p:cNvSpPr txBox="1"/>
          <p:nvPr/>
        </p:nvSpPr>
        <p:spPr>
          <a:xfrm>
            <a:off x="526880" y="4520519"/>
            <a:ext cx="622226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erlin Sans FB" panose="020E0602020502020306" pitchFamily="34" charset="0"/>
              </a:rPr>
              <a:t>-Many of the stores are cafeteria type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-For the convenience, also introduced take-out type store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-Incheon airport Store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-Flagship store in </a:t>
            </a:r>
            <a:r>
              <a:rPr lang="en-US" altLang="ko-KR" sz="1600" dirty="0" err="1">
                <a:latin typeface="Berlin Sans FB" panose="020E0602020502020306" pitchFamily="34" charset="0"/>
              </a:rPr>
              <a:t>Hongdae</a:t>
            </a:r>
            <a:endParaRPr lang="en-US" altLang="ko-KR" sz="1600" dirty="0">
              <a:latin typeface="Berlin Sans FB" panose="020E0602020502020306" pitchFamily="34" charset="0"/>
            </a:endParaRP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-Convenient Store</a:t>
            </a:r>
          </a:p>
          <a:p>
            <a:endParaRPr lang="en-US" altLang="ko-KR" sz="1600" dirty="0">
              <a:latin typeface="Berlin Sans FB" panose="020E0602020502020306" pitchFamily="34" charset="0"/>
            </a:endParaRP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-can sell more expensive and introduce new desserts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-let more Korean customers and foreigner know</a:t>
            </a:r>
          </a:p>
          <a:p>
            <a:endParaRPr lang="en-US" altLang="ko-KR" sz="1600" dirty="0">
              <a:latin typeface="Berlin Sans FB" panose="020E0602020502020306" pitchFamily="34" charset="0"/>
            </a:endParaRPr>
          </a:p>
          <a:p>
            <a:endParaRPr lang="en-US" altLang="ko-KR" sz="1600" dirty="0">
              <a:latin typeface="Berlin Sans FB" panose="020E0602020502020306" pitchFamily="34" charset="0"/>
            </a:endParaRPr>
          </a:p>
          <a:p>
            <a:endParaRPr lang="ko-KR" altLang="en-US" sz="1600" dirty="0">
              <a:latin typeface="Berlin Sans FB" panose="020E0602020502020306" pitchFamily="34" charset="0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1E24818A-F331-4612-A5E1-C9A5ECE610CF}"/>
              </a:ext>
            </a:extLst>
          </p:cNvPr>
          <p:cNvSpPr txBox="1">
            <a:spLocks/>
          </p:cNvSpPr>
          <p:nvPr/>
        </p:nvSpPr>
        <p:spPr>
          <a:xfrm>
            <a:off x="6355554" y="3305859"/>
            <a:ext cx="6743844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u="sng" dirty="0"/>
              <a:t>Promotion</a:t>
            </a:r>
            <a:endParaRPr lang="ko-KR" altLang="en-US" sz="4800" u="sng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04770A-A47D-4BD4-A4BA-D22817048D58}"/>
              </a:ext>
            </a:extLst>
          </p:cNvPr>
          <p:cNvSpPr txBox="1"/>
          <p:nvPr/>
        </p:nvSpPr>
        <p:spPr>
          <a:xfrm>
            <a:off x="6525538" y="4517121"/>
            <a:ext cx="5412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Berlin Sans FB" panose="020E0602020502020306" pitchFamily="34" charset="0"/>
              </a:rPr>
              <a:t>-Introduced tea expert : ‘Tea Master’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-Used male actor for promoting the brand 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-Promoted through tv commercial and SNS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-Public transportation advertisement</a:t>
            </a:r>
          </a:p>
          <a:p>
            <a:endParaRPr lang="en-US" altLang="ko-KR" sz="1600" dirty="0">
              <a:latin typeface="Berlin Sans FB" panose="020E0602020502020306" pitchFamily="34" charset="0"/>
            </a:endParaRP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-give opportunity to let more people know about the brand</a:t>
            </a:r>
          </a:p>
          <a:p>
            <a:r>
              <a:rPr lang="en-US" altLang="ko-KR" sz="1600" dirty="0">
                <a:latin typeface="Berlin Sans FB" panose="020E0602020502020306" pitchFamily="34" charset="0"/>
              </a:rPr>
              <a:t>-recognized as premium brand</a:t>
            </a:r>
          </a:p>
          <a:p>
            <a:endParaRPr lang="en-US" altLang="ko-KR" sz="1600" dirty="0">
              <a:latin typeface="Berlin Sans FB" panose="020E0602020502020306" pitchFamily="34" charset="0"/>
            </a:endParaRPr>
          </a:p>
          <a:p>
            <a:endParaRPr lang="ko-KR" altLang="en-US" sz="16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025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9EF1B4-0F49-44D2-AE21-263819BFB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B0696-68E2-40ED-B597-4B87387544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DF3523-1084-4B31-B29B-383812BA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119" y="643466"/>
            <a:ext cx="3348017" cy="5571067"/>
          </a:xfrm>
        </p:spPr>
        <p:txBody>
          <a:bodyPr>
            <a:normAutofit/>
          </a:bodyPr>
          <a:lstStyle/>
          <a:p>
            <a:br>
              <a:rPr lang="en-US" altLang="ko-KR" sz="4800" dirty="0">
                <a:solidFill>
                  <a:schemeClr val="tx1"/>
                </a:solidFill>
              </a:rPr>
            </a:br>
            <a:br>
              <a:rPr lang="en-US" altLang="ko-KR" sz="4800" dirty="0">
                <a:solidFill>
                  <a:schemeClr val="tx1"/>
                </a:solidFill>
              </a:rPr>
            </a:br>
            <a:r>
              <a:rPr lang="en-US" altLang="ko-KR" sz="4800" dirty="0">
                <a:solidFill>
                  <a:schemeClr val="tx1"/>
                </a:solidFill>
              </a:rPr>
              <a:t>Briefing </a:t>
            </a:r>
            <a:br>
              <a:rPr lang="en-US" altLang="ko-KR" sz="4800" dirty="0">
                <a:solidFill>
                  <a:schemeClr val="tx1"/>
                </a:solidFill>
              </a:rPr>
            </a:br>
            <a:r>
              <a:rPr lang="en-US" altLang="ko-KR" sz="4800" dirty="0">
                <a:solidFill>
                  <a:schemeClr val="tx1"/>
                </a:solidFill>
              </a:rPr>
              <a:t>the</a:t>
            </a:r>
            <a:br>
              <a:rPr lang="en-US" altLang="ko-KR" sz="4800" dirty="0">
                <a:solidFill>
                  <a:schemeClr val="tx1"/>
                </a:solidFill>
              </a:rPr>
            </a:br>
            <a:r>
              <a:rPr lang="en-US" altLang="ko-KR" sz="4800" dirty="0" err="1">
                <a:solidFill>
                  <a:schemeClr val="tx1"/>
                </a:solidFill>
              </a:rPr>
              <a:t>COmPAny</a:t>
            </a:r>
            <a:br>
              <a:rPr lang="en-US" altLang="ko-KR" sz="4800" dirty="0">
                <a:solidFill>
                  <a:schemeClr val="tx1"/>
                </a:solidFill>
              </a:rPr>
            </a:b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9680F-7E38-48A9-8999-0ECFB30C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8071" y="1188720"/>
            <a:ext cx="4534781" cy="5565484"/>
          </a:xfrm>
        </p:spPr>
        <p:txBody>
          <a:bodyPr anchor="ctr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latin typeface="Berlin Sans FB" panose="020E0602020502020306" pitchFamily="34" charset="0"/>
              </a:rPr>
              <a:t>Taiwan-style Drink Shop Franchise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latin typeface="Berlin Sans FB" panose="020E0602020502020306" pitchFamily="34" charset="0"/>
              </a:rPr>
              <a:t>Founded in 2006 in Kaohsiung, Taiwan(Royal Tea Taiwan)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latin typeface="Berlin Sans FB" panose="020E0602020502020306" pitchFamily="34" charset="0"/>
              </a:rPr>
              <a:t>Expanded to another Asia countries</a:t>
            </a:r>
          </a:p>
          <a:p>
            <a:pPr marL="0" indent="0">
              <a:buNone/>
            </a:pPr>
            <a:r>
              <a:rPr lang="en-US" altLang="ko-KR" dirty="0">
                <a:latin typeface="Berlin Sans FB" panose="020E0602020502020306" pitchFamily="34" charset="0"/>
              </a:rPr>
              <a:t>       (China, Singapore, </a:t>
            </a:r>
            <a:r>
              <a:rPr lang="en-US" altLang="ko-KR" dirty="0" err="1">
                <a:latin typeface="Berlin Sans FB" panose="020E0602020502020306" pitchFamily="34" charset="0"/>
              </a:rPr>
              <a:t>S.korea</a:t>
            </a:r>
            <a:r>
              <a:rPr lang="en-US" altLang="ko-KR" dirty="0">
                <a:latin typeface="Berlin Sans FB" panose="020E0602020502020306" pitchFamily="34" charset="0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latin typeface="Berlin Sans FB" panose="020E0602020502020306" pitchFamily="34" charset="0"/>
              </a:rPr>
              <a:t>The number of stores in main markets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dirty="0">
                <a:latin typeface="Berlin Sans FB" panose="020E0602020502020306" pitchFamily="34" charset="0"/>
              </a:rPr>
              <a:t>Further expanded to America, Europe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1800" dirty="0">
              <a:latin typeface="Berlin Sans FB" panose="020E0602020502020306" pitchFamily="34" charset="0"/>
            </a:endParaRPr>
          </a:p>
          <a:p>
            <a:endParaRPr lang="ko-KR" altLang="en-US" sz="1800" dirty="0"/>
          </a:p>
        </p:txBody>
      </p:sp>
      <p:pic>
        <p:nvPicPr>
          <p:cNvPr id="7" name="Picture 2" descr="gongchaì ëí ì´ë¯¸ì§ ê²ìê²°ê³¼">
            <a:extLst>
              <a:ext uri="{FF2B5EF4-FFF2-40B4-BE49-F238E27FC236}">
                <a16:creationId xmlns:a16="http://schemas.microsoft.com/office/drawing/2014/main" id="{E399E0ED-817A-4726-A82F-A581EA266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61" b="94433" l="33991" r="67169">
                        <a14:foregroundMark x1="37587" y1="17097" x2="37587" y2="17097"/>
                        <a14:foregroundMark x1="34687" y1="15905" x2="34687" y2="15905"/>
                        <a14:foregroundMark x1="33991" y1="15706" x2="33991" y2="15706"/>
                        <a14:foregroundMark x1="36891" y1="13917" x2="36891" y2="13917"/>
                        <a14:foregroundMark x1="37239" y1="12326" x2="37239" y2="12326"/>
                        <a14:foregroundMark x1="66473" y1="14115" x2="66473" y2="14115"/>
                        <a14:foregroundMark x1="67517" y1="14115" x2="67517" y2="14115"/>
                        <a14:foregroundMark x1="49652" y1="94831" x2="49652" y2="94831"/>
                        <a14:foregroundMark x1="54060" y1="29622" x2="54060" y2="29622"/>
                        <a14:foregroundMark x1="54060" y1="29622" x2="54060" y2="29622"/>
                        <a14:foregroundMark x1="53132" y1="29622" x2="61833" y2="32803"/>
                        <a14:foregroundMark x1="61833" y1="32803" x2="53364" y2="26441"/>
                        <a14:foregroundMark x1="53364" y1="26441" x2="45476" y2="28628"/>
                        <a14:foregroundMark x1="45476" y1="28628" x2="61717" y2="21272"/>
                        <a14:foregroundMark x1="61717" y1="21272" x2="52552" y2="21869"/>
                        <a14:foregroundMark x1="52552" y1="21869" x2="58469" y2="31809"/>
                        <a14:foregroundMark x1="58469" y1="31809" x2="41763" y2="37575"/>
                        <a14:foregroundMark x1="42459" y1="32008" x2="42459" y2="32008"/>
                        <a14:foregroundMark x1="48376" y1="20875" x2="41183" y2="28231"/>
                        <a14:foregroundMark x1="41183" y1="28231" x2="48376" y2="21670"/>
                        <a14:foregroundMark x1="48376" y1="21670" x2="43735" y2="30219"/>
                        <a14:foregroundMark x1="53712" y1="9344" x2="51972" y2="12326"/>
                        <a14:foregroundMark x1="65197" y1="16302" x2="66821" y2="14712"/>
                        <a14:foregroundMark x1="52088" y1="6561" x2="52088" y2="6561"/>
                        <a14:foregroundMark x1="51972" y1="6561" x2="51972" y2="65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834" t="3434" r="30526" b="3434"/>
          <a:stretch/>
        </p:blipFill>
        <p:spPr bwMode="auto">
          <a:xfrm rot="19893724">
            <a:off x="1236159" y="1187110"/>
            <a:ext cx="1067293" cy="1538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86106B4-EAD3-457D-8F3B-F6C38F9344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8628216"/>
              </p:ext>
            </p:extLst>
          </p:nvPr>
        </p:nvGraphicFramePr>
        <p:xfrm>
          <a:off x="6092432" y="4082142"/>
          <a:ext cx="6099568" cy="80067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524892">
                  <a:extLst>
                    <a:ext uri="{9D8B030D-6E8A-4147-A177-3AD203B41FA5}">
                      <a16:colId xmlns:a16="http://schemas.microsoft.com/office/drawing/2014/main" val="3406084508"/>
                    </a:ext>
                  </a:extLst>
                </a:gridCol>
                <a:gridCol w="1524892">
                  <a:extLst>
                    <a:ext uri="{9D8B030D-6E8A-4147-A177-3AD203B41FA5}">
                      <a16:colId xmlns:a16="http://schemas.microsoft.com/office/drawing/2014/main" val="143764818"/>
                    </a:ext>
                  </a:extLst>
                </a:gridCol>
                <a:gridCol w="1524892">
                  <a:extLst>
                    <a:ext uri="{9D8B030D-6E8A-4147-A177-3AD203B41FA5}">
                      <a16:colId xmlns:a16="http://schemas.microsoft.com/office/drawing/2014/main" val="2356910892"/>
                    </a:ext>
                  </a:extLst>
                </a:gridCol>
                <a:gridCol w="1524892">
                  <a:extLst>
                    <a:ext uri="{9D8B030D-6E8A-4147-A177-3AD203B41FA5}">
                      <a16:colId xmlns:a16="http://schemas.microsoft.com/office/drawing/2014/main" val="809912221"/>
                    </a:ext>
                  </a:extLst>
                </a:gridCol>
              </a:tblGrid>
              <a:tr h="400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Berlin Sans FB Demi" panose="020E0802020502020306" pitchFamily="34" charset="0"/>
                        </a:rPr>
                        <a:t>Taiwan</a:t>
                      </a:r>
                      <a:endParaRPr lang="ko-KR" altLang="en-US" sz="1500" dirty="0">
                        <a:latin typeface="Berlin Sans FB Demi" panose="020E0802020502020306" pitchFamily="34" charset="0"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Berlin Sans FB Demi" panose="020E0802020502020306" pitchFamily="34" charset="0"/>
                        </a:rPr>
                        <a:t>China</a:t>
                      </a:r>
                      <a:endParaRPr lang="ko-KR" altLang="en-US" sz="1500" dirty="0">
                        <a:latin typeface="Berlin Sans FB Demi" panose="020E0802020502020306" pitchFamily="34" charset="0"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Berlin Sans FB Demi" panose="020E0802020502020306" pitchFamily="34" charset="0"/>
                        </a:rPr>
                        <a:t>Singapore </a:t>
                      </a:r>
                      <a:endParaRPr lang="ko-KR" altLang="en-US" sz="1500" dirty="0">
                        <a:latin typeface="Berlin Sans FB Demi" panose="020E0802020502020306" pitchFamily="34" charset="0"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 err="1">
                          <a:latin typeface="Berlin Sans FB Demi" panose="020E0802020502020306" pitchFamily="34" charset="0"/>
                        </a:rPr>
                        <a:t>S.Korea</a:t>
                      </a:r>
                      <a:endParaRPr lang="ko-KR" altLang="en-US" sz="1500" dirty="0">
                        <a:latin typeface="Berlin Sans FB Demi" panose="020E0802020502020306" pitchFamily="34" charset="0"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456591838"/>
                  </a:ext>
                </a:extLst>
              </a:tr>
              <a:tr h="4003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Berlin Sans FB Demi" panose="020E0802020502020306" pitchFamily="34" charset="0"/>
                        </a:rPr>
                        <a:t>40+</a:t>
                      </a:r>
                      <a:endParaRPr lang="ko-KR" altLang="en-US" sz="1500" dirty="0">
                        <a:latin typeface="Berlin Sans FB Demi" panose="020E0802020502020306" pitchFamily="34" charset="0"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Berlin Sans FB Demi" panose="020E0802020502020306" pitchFamily="34" charset="0"/>
                        </a:rPr>
                        <a:t>600+</a:t>
                      </a:r>
                      <a:endParaRPr lang="ko-KR" altLang="en-US" sz="1500" dirty="0">
                        <a:latin typeface="Berlin Sans FB Demi" panose="020E0802020502020306" pitchFamily="34" charset="0"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Berlin Sans FB Demi" panose="020E0802020502020306" pitchFamily="34" charset="0"/>
                        </a:rPr>
                        <a:t>80+</a:t>
                      </a:r>
                      <a:endParaRPr lang="ko-KR" altLang="en-US" sz="1500" dirty="0">
                        <a:latin typeface="Berlin Sans FB Demi" panose="020E0802020502020306" pitchFamily="34" charset="0"/>
                      </a:endParaRPr>
                    </a:p>
                  </a:txBody>
                  <a:tcPr marL="56511" marR="56511" marT="28255" marB="2825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dirty="0">
                          <a:latin typeface="Berlin Sans FB Demi" panose="020E0802020502020306" pitchFamily="34" charset="0"/>
                        </a:rPr>
                        <a:t>?</a:t>
                      </a:r>
                      <a:endParaRPr lang="ko-KR" altLang="en-US" sz="1500" dirty="0">
                        <a:latin typeface="Berlin Sans FB Demi" panose="020E0802020502020306" pitchFamily="34" charset="0"/>
                      </a:endParaRPr>
                    </a:p>
                  </a:txBody>
                  <a:tcPr marL="56511" marR="56511" marT="28255" marB="28255"/>
                </a:tc>
                <a:extLst>
                  <a:ext uri="{0D108BD9-81ED-4DB2-BD59-A6C34878D82A}">
                    <a16:rowId xmlns:a16="http://schemas.microsoft.com/office/drawing/2014/main" val="1147126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9154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" y="-17417"/>
            <a:ext cx="7480657" cy="1609344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Conclusion</a:t>
            </a:r>
            <a:br>
              <a:rPr lang="en-US" altLang="ko-KR" sz="4800" dirty="0"/>
            </a:br>
            <a:r>
              <a:rPr lang="en-US" altLang="ko-KR" sz="3200" dirty="0"/>
              <a:t>: Huge success</a:t>
            </a:r>
            <a:endParaRPr lang="ko-KR" altLang="en-US" sz="4800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7727F5-0E24-4EB7-9BEF-6EB4272E2870}"/>
              </a:ext>
            </a:extLst>
          </p:cNvPr>
          <p:cNvCxnSpPr/>
          <p:nvPr/>
        </p:nvCxnSpPr>
        <p:spPr>
          <a:xfrm flipV="1">
            <a:off x="7792720" y="2164080"/>
            <a:ext cx="0" cy="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6E71CC4-8DDB-420D-8DF9-94E1B19F6AA5}"/>
              </a:ext>
            </a:extLst>
          </p:cNvPr>
          <p:cNvCxnSpPr>
            <a:cxnSpLocks/>
          </p:cNvCxnSpPr>
          <p:nvPr/>
        </p:nvCxnSpPr>
        <p:spPr>
          <a:xfrm>
            <a:off x="3988516" y="1524000"/>
            <a:ext cx="0" cy="4564041"/>
          </a:xfrm>
          <a:prstGeom prst="line">
            <a:avLst/>
          </a:prstGeom>
          <a:ln w="28575">
            <a:prstDash val="soli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2ED4D2-8E67-4B2C-A380-D77165089961}"/>
              </a:ext>
            </a:extLst>
          </p:cNvPr>
          <p:cNvGrpSpPr/>
          <p:nvPr/>
        </p:nvGrpSpPr>
        <p:grpSpPr>
          <a:xfrm>
            <a:off x="905691" y="2002147"/>
            <a:ext cx="2656106" cy="1226556"/>
            <a:chOff x="905691" y="2002147"/>
            <a:chExt cx="2656106" cy="1226556"/>
          </a:xfrm>
        </p:grpSpPr>
        <p:pic>
          <p:nvPicPr>
            <p:cNvPr id="19" name="Picture 6" descr="ê´ë ¨ ì´ë¯¸ì§">
              <a:extLst>
                <a:ext uri="{FF2B5EF4-FFF2-40B4-BE49-F238E27FC236}">
                  <a16:creationId xmlns:a16="http://schemas.microsoft.com/office/drawing/2014/main" id="{184976D9-A2E2-4862-9668-F46236D480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3596" y="2113202"/>
              <a:ext cx="901993" cy="90199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CE7AF2D5-1157-4C6A-B476-91E953FFDCD4}"/>
                </a:ext>
              </a:extLst>
            </p:cNvPr>
            <p:cNvSpPr/>
            <p:nvPr/>
          </p:nvSpPr>
          <p:spPr>
            <a:xfrm>
              <a:off x="905691" y="2002147"/>
              <a:ext cx="2656106" cy="1226556"/>
            </a:xfrm>
            <a:prstGeom prst="round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                 </a:t>
              </a:r>
              <a:r>
                <a:rPr lang="en-US" altLang="ko-KR" sz="2800" dirty="0">
                  <a:solidFill>
                    <a:schemeClr val="tx1"/>
                  </a:solidFill>
                </a:rPr>
                <a:t>20%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C44F478-ADE1-43DC-B62C-2F282411108D}"/>
              </a:ext>
            </a:extLst>
          </p:cNvPr>
          <p:cNvGrpSpPr/>
          <p:nvPr/>
        </p:nvGrpSpPr>
        <p:grpSpPr>
          <a:xfrm>
            <a:off x="908720" y="3339758"/>
            <a:ext cx="2656113" cy="1226556"/>
            <a:chOff x="905691" y="3945138"/>
            <a:chExt cx="2656113" cy="1226556"/>
          </a:xfrm>
        </p:grpSpPr>
        <p:pic>
          <p:nvPicPr>
            <p:cNvPr id="20" name="Picture 10" descr="ê´ë ¨ ì´ë¯¸ì§">
              <a:extLst>
                <a:ext uri="{FF2B5EF4-FFF2-40B4-BE49-F238E27FC236}">
                  <a16:creationId xmlns:a16="http://schemas.microsoft.com/office/drawing/2014/main" id="{78F70CD3-3596-4890-A9C5-4E626EB533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27" b="74545" l="20118" r="79882">
                          <a14:foregroundMark x1="31361" y1="19091" x2="41420" y2="69545"/>
                          <a14:foregroundMark x1="35503" y1="23636" x2="30769" y2="54091"/>
                          <a14:foregroundMark x1="30769" y1="54091" x2="31953" y2="58182"/>
                          <a14:foregroundMark x1="44970" y1="26818" x2="54438" y2="54545"/>
                          <a14:foregroundMark x1="44970" y1="19091" x2="65680" y2="55000"/>
                          <a14:foregroundMark x1="62722" y1="31364" x2="63314" y2="67273"/>
                          <a14:foregroundMark x1="68639" y1="22727" x2="69822" y2="66818"/>
                          <a14:foregroundMark x1="34911" y1="15909" x2="33728" y2="58636"/>
                          <a14:foregroundMark x1="28994" y1="15909" x2="29586" y2="47273"/>
                          <a14:foregroundMark x1="29586" y1="47273" x2="56213" y2="68636"/>
                          <a14:foregroundMark x1="56213" y1="68636" x2="62722" y2="37727"/>
                          <a14:foregroundMark x1="62722" y1="37727" x2="62130" y2="69091"/>
                          <a14:foregroundMark x1="62130" y1="69091" x2="42604" y2="40000"/>
                          <a14:foregroundMark x1="42604" y1="40000" x2="31953" y2="2727"/>
                          <a14:foregroundMark x1="31953" y1="2727" x2="57988" y2="27273"/>
                          <a14:foregroundMark x1="57988" y1="27273" x2="62130" y2="52273"/>
                          <a14:foregroundMark x1="45562" y1="46818" x2="46154" y2="46364"/>
                          <a14:foregroundMark x1="43195" y1="9091" x2="57396" y2="37727"/>
                          <a14:foregroundMark x1="57396" y1="37727" x2="56213" y2="16364"/>
                          <a14:foregroundMark x1="34911" y1="8636" x2="63314" y2="20000"/>
                          <a14:foregroundMark x1="48521" y1="5455" x2="60355" y2="1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73" t="-872" r="12429" b="17027"/>
            <a:stretch/>
          </p:blipFill>
          <p:spPr bwMode="auto">
            <a:xfrm>
              <a:off x="1203596" y="4026538"/>
              <a:ext cx="781949" cy="106375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DCC0A09-038D-4976-B07A-5B3FDA4B2A94}"/>
                </a:ext>
              </a:extLst>
            </p:cNvPr>
            <p:cNvSpPr/>
            <p:nvPr/>
          </p:nvSpPr>
          <p:spPr>
            <a:xfrm>
              <a:off x="905691" y="3945138"/>
              <a:ext cx="2656113" cy="1226556"/>
            </a:xfrm>
            <a:prstGeom prst="round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chemeClr val="tx1"/>
                  </a:solidFill>
                </a:rPr>
                <a:t>            </a:t>
              </a:r>
              <a:r>
                <a:rPr lang="en-US" altLang="ko-KR" sz="2800" dirty="0">
                  <a:solidFill>
                    <a:schemeClr val="tx1"/>
                  </a:solidFill>
                </a:rPr>
                <a:t>22%</a:t>
              </a:r>
              <a:endParaRPr lang="ko-KR" altLang="en-US" sz="2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3AE8992-10F9-43D7-9CD4-89186289978E}"/>
              </a:ext>
            </a:extLst>
          </p:cNvPr>
          <p:cNvSpPr txBox="1"/>
          <p:nvPr/>
        </p:nvSpPr>
        <p:spPr>
          <a:xfrm>
            <a:off x="905691" y="4763026"/>
            <a:ext cx="2882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Berlin Sans FB" panose="020E0602020502020306" pitchFamily="34" charset="0"/>
                <a:ea typeface="바탕" panose="02030600000101010101" pitchFamily="18" charset="-127"/>
              </a:rPr>
              <a:t>Became the company leading the beverage market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바탕" panose="02030600000101010101" pitchFamily="18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271BDB-AC5C-4EBE-B0D3-CC6DD8E1E303}"/>
              </a:ext>
            </a:extLst>
          </p:cNvPr>
          <p:cNvSpPr txBox="1"/>
          <p:nvPr/>
        </p:nvSpPr>
        <p:spPr>
          <a:xfrm>
            <a:off x="1654592" y="1438029"/>
            <a:ext cx="11960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Berlin Sans FB" panose="020E0602020502020306" pitchFamily="34" charset="0"/>
                <a:ea typeface="바탕" panose="02030600000101010101" pitchFamily="18" charset="-127"/>
              </a:rPr>
              <a:t>EBIDTA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바탕" panose="02030600000101010101" pitchFamily="18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10AF47-E9D5-42C7-9750-6657EF1B9856}"/>
              </a:ext>
            </a:extLst>
          </p:cNvPr>
          <p:cNvSpPr txBox="1"/>
          <p:nvPr/>
        </p:nvSpPr>
        <p:spPr>
          <a:xfrm>
            <a:off x="4114795" y="4732976"/>
            <a:ext cx="29883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Berlin Sans FB" panose="020E0602020502020306" pitchFamily="34" charset="0"/>
                <a:ea typeface="바탕" panose="02030600000101010101" pitchFamily="18" charset="-127"/>
              </a:rPr>
              <a:t>For the more control of the brand, they acquired headquarter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바탕" panose="02030600000101010101" pitchFamily="18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4BD21C1-8879-4A13-9BEB-139013A53A5C}"/>
              </a:ext>
            </a:extLst>
          </p:cNvPr>
          <p:cNvGrpSpPr/>
          <p:nvPr/>
        </p:nvGrpSpPr>
        <p:grpSpPr>
          <a:xfrm>
            <a:off x="4699622" y="2426059"/>
            <a:ext cx="1698171" cy="1605287"/>
            <a:chOff x="4336867" y="1823713"/>
            <a:chExt cx="1698171" cy="1605287"/>
          </a:xfrm>
        </p:grpSpPr>
        <p:pic>
          <p:nvPicPr>
            <p:cNvPr id="9218" name="Picture 2" descr="acquire pngì ëí ì´ë¯¸ì§ ê²ìê²°ê³¼">
              <a:extLst>
                <a:ext uri="{FF2B5EF4-FFF2-40B4-BE49-F238E27FC236}">
                  <a16:creationId xmlns:a16="http://schemas.microsoft.com/office/drawing/2014/main" id="{78E832FF-BA15-4688-B8A1-C983855BEB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4773" y="1911169"/>
              <a:ext cx="1447048" cy="1447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3B118E11-7483-4BE4-BDC5-EA9AF1CDBCB6}"/>
                </a:ext>
              </a:extLst>
            </p:cNvPr>
            <p:cNvSpPr/>
            <p:nvPr/>
          </p:nvSpPr>
          <p:spPr>
            <a:xfrm>
              <a:off x="4336867" y="1823713"/>
              <a:ext cx="1698171" cy="1605287"/>
            </a:xfrm>
            <a:prstGeom prst="roundRect">
              <a:avLst/>
            </a:prstGeom>
            <a:noFill/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                  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39974E7-C799-45AF-8CF3-A6E0EA34B9F9}"/>
              </a:ext>
            </a:extLst>
          </p:cNvPr>
          <p:cNvCxnSpPr>
            <a:cxnSpLocks/>
          </p:cNvCxnSpPr>
          <p:nvPr/>
        </p:nvCxnSpPr>
        <p:spPr>
          <a:xfrm>
            <a:off x="7184561" y="1438028"/>
            <a:ext cx="0" cy="4564041"/>
          </a:xfrm>
          <a:prstGeom prst="line">
            <a:avLst/>
          </a:prstGeom>
          <a:ln w="28575">
            <a:prstDash val="soli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DF3E042-1A23-43B0-86EB-9FFAE4D83517}"/>
              </a:ext>
            </a:extLst>
          </p:cNvPr>
          <p:cNvSpPr txBox="1"/>
          <p:nvPr/>
        </p:nvSpPr>
        <p:spPr>
          <a:xfrm>
            <a:off x="4660902" y="1438028"/>
            <a:ext cx="1888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바탕" panose="02030600000101010101" pitchFamily="18" charset="-127"/>
                <a:cs typeface="+mn-cs"/>
              </a:rPr>
              <a:t>Acquirement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바탕" panose="02030600000101010101" pitchFamily="18" charset="-127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E707CF-283A-455B-9DAF-F955C44476BE}"/>
              </a:ext>
            </a:extLst>
          </p:cNvPr>
          <p:cNvSpPr txBox="1"/>
          <p:nvPr/>
        </p:nvSpPr>
        <p:spPr>
          <a:xfrm>
            <a:off x="7379695" y="1543635"/>
            <a:ext cx="4051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Good Example how the company should do when they need to pioneer the market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4ABBF1A8-EBE4-42A7-B815-2F0D0B915D08}"/>
              </a:ext>
            </a:extLst>
          </p:cNvPr>
          <p:cNvCxnSpPr>
            <a:cxnSpLocks/>
          </p:cNvCxnSpPr>
          <p:nvPr/>
        </p:nvCxnSpPr>
        <p:spPr>
          <a:xfrm>
            <a:off x="7280557" y="3015195"/>
            <a:ext cx="3811616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4665E7A-6688-4AAA-AA03-E330823143BD}"/>
              </a:ext>
            </a:extLst>
          </p:cNvPr>
          <p:cNvCxnSpPr>
            <a:cxnSpLocks/>
          </p:cNvCxnSpPr>
          <p:nvPr/>
        </p:nvCxnSpPr>
        <p:spPr>
          <a:xfrm>
            <a:off x="7280557" y="4942199"/>
            <a:ext cx="3811616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3E292000-522E-4B64-B87E-44D1E87AB697}"/>
              </a:ext>
            </a:extLst>
          </p:cNvPr>
          <p:cNvSpPr txBox="1"/>
          <p:nvPr/>
        </p:nvSpPr>
        <p:spPr>
          <a:xfrm>
            <a:off x="7413732" y="5168662"/>
            <a:ext cx="4051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Thank You for listening!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A8C7528-716E-4E07-BB44-954A4FD0911A}"/>
              </a:ext>
            </a:extLst>
          </p:cNvPr>
          <p:cNvSpPr txBox="1"/>
          <p:nvPr/>
        </p:nvSpPr>
        <p:spPr>
          <a:xfrm>
            <a:off x="7433072" y="3386787"/>
            <a:ext cx="4051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Good Example how the company need to success in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Korea beverage market</a:t>
            </a:r>
          </a:p>
        </p:txBody>
      </p:sp>
    </p:spTree>
    <p:extLst>
      <p:ext uri="{BB962C8B-B14F-4D97-AF65-F5344CB8AC3E}">
        <p14:creationId xmlns:p14="http://schemas.microsoft.com/office/powerpoint/2010/main" val="46646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barista illustì ëí ì´ë¯¸ì§ ê²ìê²°ê³¼">
            <a:extLst>
              <a:ext uri="{FF2B5EF4-FFF2-40B4-BE49-F238E27FC236}">
                <a16:creationId xmlns:a16="http://schemas.microsoft.com/office/drawing/2014/main" id="{557A8269-C163-4562-9629-882F4F4E3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828" y="732219"/>
            <a:ext cx="2448284" cy="346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>
            <a:extLst>
              <a:ext uri="{FF2B5EF4-FFF2-40B4-BE49-F238E27FC236}">
                <a16:creationId xmlns:a16="http://schemas.microsoft.com/office/drawing/2014/main" id="{10781B69-5AC5-49BB-AB91-72E79071AFD7}"/>
              </a:ext>
            </a:extLst>
          </p:cNvPr>
          <p:cNvSpPr txBox="1">
            <a:spLocks/>
          </p:cNvSpPr>
          <p:nvPr/>
        </p:nvSpPr>
        <p:spPr>
          <a:xfrm>
            <a:off x="7120987" y="3529910"/>
            <a:ext cx="2223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‘Tea Master’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12B60-FC5C-41EE-A8A9-DC063D47207A}"/>
              </a:ext>
            </a:extLst>
          </p:cNvPr>
          <p:cNvSpPr txBox="1"/>
          <p:nvPr/>
        </p:nvSpPr>
        <p:spPr>
          <a:xfrm>
            <a:off x="1849408" y="4756930"/>
            <a:ext cx="83134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erlin Sans FB" panose="020E0602020502020306" pitchFamily="34" charset="0"/>
              </a:rPr>
              <a:t>Marketed as the tea is brewed by ‘Tea Master’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erlin Sans FB" panose="020E0602020502020306" pitchFamily="34" charset="0"/>
              </a:rPr>
              <a:t>Gives customers more professional image about the company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erlin Sans FB" panose="020E0602020502020306" pitchFamily="34" charset="0"/>
              </a:rPr>
              <a:t>Used male movie star for delivering the image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2400" dirty="0">
              <a:latin typeface="Berlin Sans FB" panose="020E0602020502020306" pitchFamily="34" charset="0"/>
            </a:endParaRPr>
          </a:p>
        </p:txBody>
      </p:sp>
      <p:pic>
        <p:nvPicPr>
          <p:cNvPr id="9" name="Picture 2" descr="barista illustì ëí ì´ë¯¸ì§ ê²ìê²°ê³¼">
            <a:extLst>
              <a:ext uri="{FF2B5EF4-FFF2-40B4-BE49-F238E27FC236}">
                <a16:creationId xmlns:a16="http://schemas.microsoft.com/office/drawing/2014/main" id="{6995AF5E-F484-4077-86CB-8A2756BAF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478" y="732219"/>
            <a:ext cx="2448284" cy="346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AE30286-B934-4091-8C14-776A495739C2}"/>
              </a:ext>
            </a:extLst>
          </p:cNvPr>
          <p:cNvSpPr txBox="1">
            <a:spLocks/>
          </p:cNvSpPr>
          <p:nvPr/>
        </p:nvSpPr>
        <p:spPr>
          <a:xfrm>
            <a:off x="2697861" y="3529910"/>
            <a:ext cx="222330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‘Barista’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34F7484-E449-4D50-8437-159822C992B6}"/>
              </a:ext>
            </a:extLst>
          </p:cNvPr>
          <p:cNvSpPr/>
          <p:nvPr/>
        </p:nvSpPr>
        <p:spPr>
          <a:xfrm>
            <a:off x="5355771" y="2462455"/>
            <a:ext cx="1045029" cy="367831"/>
          </a:xfrm>
          <a:prstGeom prst="rightArrow">
            <a:avLst>
              <a:gd name="adj1" fmla="val 50000"/>
              <a:gd name="adj2" fmla="val 736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6AFE5C2-71D0-42C4-87E6-E98005909CF9}"/>
              </a:ext>
            </a:extLst>
          </p:cNvPr>
          <p:cNvSpPr/>
          <p:nvPr/>
        </p:nvSpPr>
        <p:spPr>
          <a:xfrm>
            <a:off x="1593668" y="4527594"/>
            <a:ext cx="8569234" cy="178219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270" name="Picture 6" descr="ê´ë ¨ ì´ë¯¸ì§">
            <a:extLst>
              <a:ext uri="{FF2B5EF4-FFF2-40B4-BE49-F238E27FC236}">
                <a16:creationId xmlns:a16="http://schemas.microsoft.com/office/drawing/2014/main" id="{AD4B1997-3D2C-4E55-8C8D-9A268E40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1" y="2548347"/>
            <a:ext cx="563878" cy="56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ê´ë ¨ ì´ë¯¸ì§">
            <a:extLst>
              <a:ext uri="{FF2B5EF4-FFF2-40B4-BE49-F238E27FC236}">
                <a16:creationId xmlns:a16="http://schemas.microsoft.com/office/drawing/2014/main" id="{DA3DFBDA-21CD-41F6-8587-DA395129F2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27" t="2760" r="11275" b="18671"/>
          <a:stretch/>
        </p:blipFill>
        <p:spPr bwMode="auto">
          <a:xfrm rot="21166215">
            <a:off x="8148657" y="2631061"/>
            <a:ext cx="488003" cy="62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88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5FFF5B-B46E-4705-B842-C84587EB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EF7C23-3F41-4A43-A987-8B28A6667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8163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7C9C01-8D8B-4580-8F7C-5973E56E0DF1}"/>
              </a:ext>
            </a:extLst>
          </p:cNvPr>
          <p:cNvSpPr txBox="1"/>
          <p:nvPr/>
        </p:nvSpPr>
        <p:spPr>
          <a:xfrm>
            <a:off x="3083830" y="817814"/>
            <a:ext cx="7311617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Berlin Sans FB" panose="020E0602020502020306" pitchFamily="34" charset="0"/>
              </a:rPr>
              <a:t>Taiwan-style Drink Shop Franchise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Berlin Sans FB" panose="020E0602020502020306" pitchFamily="34" charset="0"/>
              </a:rPr>
              <a:t>Founded in 2006 in Kaohsiung, Taiwan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Berlin Sans FB" panose="020E0602020502020306" pitchFamily="34" charset="0"/>
              </a:rPr>
              <a:t>Expanded to another Asia countries</a:t>
            </a:r>
          </a:p>
          <a:p>
            <a:r>
              <a:rPr lang="en-US" altLang="ko-KR" sz="3200" dirty="0">
                <a:latin typeface="Berlin Sans FB" panose="020E0602020502020306" pitchFamily="34" charset="0"/>
              </a:rPr>
              <a:t>    (China, Singapore, </a:t>
            </a:r>
            <a:r>
              <a:rPr lang="en-US" altLang="ko-KR" sz="3200" dirty="0" err="1">
                <a:latin typeface="Berlin Sans FB" panose="020E0602020502020306" pitchFamily="34" charset="0"/>
              </a:rPr>
              <a:t>S.korea</a:t>
            </a:r>
            <a:r>
              <a:rPr lang="en-US" altLang="ko-KR" sz="3200" dirty="0">
                <a:latin typeface="Berlin Sans FB" panose="020E0602020502020306" pitchFamily="34" charset="0"/>
              </a:rPr>
              <a:t>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Berlin Sans FB" panose="020E0602020502020306" pitchFamily="34" charset="0"/>
              </a:rPr>
              <a:t>The number of stores in main markets</a:t>
            </a:r>
            <a:endParaRPr lang="ko-KR" altLang="en-US" sz="3200" dirty="0"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dirty="0"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dirty="0">
                <a:latin typeface="Berlin Sans FB" panose="020E0602020502020306" pitchFamily="34" charset="0"/>
              </a:rPr>
              <a:t>Further expanded to America, Europe</a:t>
            </a:r>
          </a:p>
          <a:p>
            <a:endParaRPr lang="en-US" altLang="ko-KR" sz="3200" dirty="0">
              <a:latin typeface="Berlin Sans FB" panose="020E0602020502020306" pitchFamily="34" charset="0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151E71CB-4B0D-4BCF-B06F-3DA7A7CCB8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1988164"/>
              </p:ext>
            </p:extLst>
          </p:nvPr>
        </p:nvGraphicFramePr>
        <p:xfrm>
          <a:off x="3228209" y="3552360"/>
          <a:ext cx="7337720" cy="129556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834430">
                  <a:extLst>
                    <a:ext uri="{9D8B030D-6E8A-4147-A177-3AD203B41FA5}">
                      <a16:colId xmlns:a16="http://schemas.microsoft.com/office/drawing/2014/main" val="3406084508"/>
                    </a:ext>
                  </a:extLst>
                </a:gridCol>
                <a:gridCol w="1834430">
                  <a:extLst>
                    <a:ext uri="{9D8B030D-6E8A-4147-A177-3AD203B41FA5}">
                      <a16:colId xmlns:a16="http://schemas.microsoft.com/office/drawing/2014/main" val="143764818"/>
                    </a:ext>
                  </a:extLst>
                </a:gridCol>
                <a:gridCol w="1834430">
                  <a:extLst>
                    <a:ext uri="{9D8B030D-6E8A-4147-A177-3AD203B41FA5}">
                      <a16:colId xmlns:a16="http://schemas.microsoft.com/office/drawing/2014/main" val="2356910892"/>
                    </a:ext>
                  </a:extLst>
                </a:gridCol>
                <a:gridCol w="1834430">
                  <a:extLst>
                    <a:ext uri="{9D8B030D-6E8A-4147-A177-3AD203B41FA5}">
                      <a16:colId xmlns:a16="http://schemas.microsoft.com/office/drawing/2014/main" val="809912221"/>
                    </a:ext>
                  </a:extLst>
                </a:gridCol>
              </a:tblGrid>
              <a:tr h="647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erlin Sans FB Demi" panose="020E0802020502020306" pitchFamily="34" charset="0"/>
                        </a:rPr>
                        <a:t>Taiwan</a:t>
                      </a:r>
                      <a:endParaRPr lang="ko-KR" altLang="en-US" sz="2400" dirty="0">
                        <a:latin typeface="Berlin Sans FB Demi" panose="020E08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erlin Sans FB Demi" panose="020E0802020502020306" pitchFamily="34" charset="0"/>
                        </a:rPr>
                        <a:t>China</a:t>
                      </a:r>
                      <a:endParaRPr lang="ko-KR" altLang="en-US" sz="2400" dirty="0">
                        <a:latin typeface="Berlin Sans FB Demi" panose="020E08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erlin Sans FB Demi" panose="020E0802020502020306" pitchFamily="34" charset="0"/>
                        </a:rPr>
                        <a:t>Singapore </a:t>
                      </a:r>
                      <a:endParaRPr lang="ko-KR" altLang="en-US" sz="2400" dirty="0">
                        <a:latin typeface="Berlin Sans FB Demi" panose="020E08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latin typeface="Berlin Sans FB Demi" panose="020E0802020502020306" pitchFamily="34" charset="0"/>
                        </a:rPr>
                        <a:t>S.Korea</a:t>
                      </a:r>
                      <a:endParaRPr lang="ko-KR" altLang="en-US" sz="2400" dirty="0">
                        <a:latin typeface="Berlin Sans FB Demi" panose="020E0802020502020306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591838"/>
                  </a:ext>
                </a:extLst>
              </a:tr>
              <a:tr h="6477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erlin Sans FB Demi" panose="020E0802020502020306" pitchFamily="34" charset="0"/>
                        </a:rPr>
                        <a:t>40+</a:t>
                      </a:r>
                      <a:endParaRPr lang="ko-KR" altLang="en-US" sz="2400" dirty="0">
                        <a:latin typeface="Berlin Sans FB Demi" panose="020E08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erlin Sans FB Demi" panose="020E0802020502020306" pitchFamily="34" charset="0"/>
                        </a:rPr>
                        <a:t>600+</a:t>
                      </a:r>
                      <a:endParaRPr lang="ko-KR" altLang="en-US" sz="2400" dirty="0">
                        <a:latin typeface="Berlin Sans FB Demi" panose="020E08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erlin Sans FB Demi" panose="020E0802020502020306" pitchFamily="34" charset="0"/>
                        </a:rPr>
                        <a:t>80+</a:t>
                      </a:r>
                      <a:endParaRPr lang="ko-KR" altLang="en-US" sz="2400" dirty="0">
                        <a:latin typeface="Berlin Sans FB Demi" panose="020E0802020502020306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latin typeface="Berlin Sans FB Demi" panose="020E0802020502020306" pitchFamily="34" charset="0"/>
                        </a:rPr>
                        <a:t>?</a:t>
                      </a:r>
                      <a:endParaRPr lang="ko-KR" altLang="en-US" sz="2400" dirty="0">
                        <a:latin typeface="Berlin Sans FB Demi" panose="020E0802020502020306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12606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AAB42F-CA34-49F4-8221-720040B16B49}"/>
              </a:ext>
            </a:extLst>
          </p:cNvPr>
          <p:cNvSpPr txBox="1"/>
          <p:nvPr/>
        </p:nvSpPr>
        <p:spPr>
          <a:xfrm>
            <a:off x="7632001" y="6488668"/>
            <a:ext cx="6987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*For some reasons, all of the Singapore stores are rebranded as </a:t>
            </a:r>
            <a:endParaRPr lang="ko-KR" altLang="en-US" dirty="0"/>
          </a:p>
        </p:txBody>
      </p:sp>
      <p:pic>
        <p:nvPicPr>
          <p:cNvPr id="6" name="Picture 2" descr="gongchaì ëí ì´ë¯¸ì§ ê²ìê²°ê³¼">
            <a:extLst>
              <a:ext uri="{FF2B5EF4-FFF2-40B4-BE49-F238E27FC236}">
                <a16:creationId xmlns:a16="http://schemas.microsoft.com/office/drawing/2014/main" id="{09D3A537-710B-4A66-AB58-576827EF0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4" t="3434" r="30526" b="3434"/>
          <a:stretch/>
        </p:blipFill>
        <p:spPr bwMode="auto">
          <a:xfrm>
            <a:off x="342977" y="1815597"/>
            <a:ext cx="2238858" cy="322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875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E89E5F7A-99A9-4C32-98FF-C96EA119DA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950097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sz="3200" dirty="0">
                <a:latin typeface="Berlin Sans FB" panose="020E0602020502020306" pitchFamily="34" charset="0"/>
              </a:rPr>
              <a:t>From entering Korea Market</a:t>
            </a:r>
          </a:p>
          <a:p>
            <a:r>
              <a:rPr lang="en-US" altLang="ko-KR" sz="3200" dirty="0">
                <a:latin typeface="Berlin Sans FB" panose="020E0602020502020306" pitchFamily="34" charset="0"/>
              </a:rPr>
              <a:t>to being a Big Success in </a:t>
            </a:r>
            <a:r>
              <a:rPr lang="en-US" altLang="ko-KR" sz="3200" dirty="0" err="1">
                <a:latin typeface="Berlin Sans FB" panose="020E0602020502020306" pitchFamily="34" charset="0"/>
              </a:rPr>
              <a:t>S.Korea</a:t>
            </a:r>
            <a:endParaRPr lang="ko-KR" altLang="en-US" sz="3200" dirty="0">
              <a:latin typeface="Berlin Sans FB" panose="020E0602020502020306" pitchFamily="34" charset="0"/>
            </a:endParaRPr>
          </a:p>
        </p:txBody>
      </p:sp>
      <p:pic>
        <p:nvPicPr>
          <p:cNvPr id="4" name="Picture 4" descr="gongchaì ëí ì´ë¯¸ì§ ê²ìê²°ê³¼">
            <a:extLst>
              <a:ext uri="{FF2B5EF4-FFF2-40B4-BE49-F238E27FC236}">
                <a16:creationId xmlns:a16="http://schemas.microsoft.com/office/drawing/2014/main" id="{D5705D7B-55FA-45F9-85FD-E3AE882B5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290" y="967377"/>
            <a:ext cx="3053419" cy="398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BDE82BE-F569-41A5-848C-DB559CF8D90C}"/>
              </a:ext>
            </a:extLst>
          </p:cNvPr>
          <p:cNvCxnSpPr/>
          <p:nvPr/>
        </p:nvCxnSpPr>
        <p:spPr>
          <a:xfrm>
            <a:off x="0" y="6261463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FF4CCF-A6B0-4AAF-B327-2D3BD0ACF80E}"/>
              </a:ext>
            </a:extLst>
          </p:cNvPr>
          <p:cNvSpPr txBox="1"/>
          <p:nvPr/>
        </p:nvSpPr>
        <p:spPr>
          <a:xfrm>
            <a:off x="87086" y="6413322"/>
            <a:ext cx="12104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HA SEONGJIN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4732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B3BDFC-1213-4FB9-B0E5-11E3F7B95294}"/>
              </a:ext>
            </a:extLst>
          </p:cNvPr>
          <p:cNvSpPr txBox="1"/>
          <p:nvPr/>
        </p:nvSpPr>
        <p:spPr>
          <a:xfrm>
            <a:off x="3536482" y="909543"/>
            <a:ext cx="5119036" cy="5038914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Briefing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The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Company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  <p:pic>
        <p:nvPicPr>
          <p:cNvPr id="3" name="Picture 4" descr="south korea flagì ëí ì´ë¯¸ì§ ê²ìê²°ê³¼">
            <a:extLst>
              <a:ext uri="{FF2B5EF4-FFF2-40B4-BE49-F238E27FC236}">
                <a16:creationId xmlns:a16="http://schemas.microsoft.com/office/drawing/2014/main" id="{0B91A373-81FB-4F2F-83B0-88375A1BB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290" b="41982" l="7684" r="28368">
                        <a14:foregroundMark x1="13750" y1="41125" x2="11000" y2="36875"/>
                        <a14:foregroundMark x1="13750" y1="26625" x2="11125" y2="30625"/>
                        <a14:foregroundMark x1="14250" y1="41375" x2="21250" y2="41625"/>
                        <a14:backgroundMark x1="4750" y1="33750" x2="6250" y2="25250"/>
                        <a14:backgroundMark x1="6250" y1="25250" x2="12125" y2="22000"/>
                        <a14:backgroundMark x1="13375" y1="20250" x2="25625" y2="22750"/>
                        <a14:backgroundMark x1="24000" y1="19625" x2="31625" y2="24375"/>
                        <a14:backgroundMark x1="28500" y1="18750" x2="36375" y2="35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9" t="20953" r="69047" b="55682"/>
          <a:stretch/>
        </p:blipFill>
        <p:spPr bwMode="auto">
          <a:xfrm rot="20444809">
            <a:off x="873855" y="1088571"/>
            <a:ext cx="1773065" cy="1602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687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501EBB4D-E42B-468D-B801-D16CF43ECBD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7FBF63C-B061-4F66-8609-FED8EFFDAF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893CC27-5C56-4F6F-9B94-413AE08B922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6D64082-5099-45DC-84A9-81EA54822BE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A9E39E47-E101-4CE1-883E-6C6528BECEB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830CD01-B213-47C9-81AD-433E08F7DA9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id="{EC0B2EF7-F558-49C2-BA02-7EC27887C2F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813D12C-FF4D-4D88-98DB-0FBF9F93305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928117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EF50E6BE-DCC4-46B7-94D7-B261AD5354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5780565"/>
            <a:ext cx="10351008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186AD38-0836-4C2C-A9D6-50C7D16F28F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85470" y="1110053"/>
            <a:ext cx="3386371" cy="45803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roup 79">
            <a:extLst>
              <a:ext uri="{FF2B5EF4-FFF2-40B4-BE49-F238E27FC236}">
                <a16:creationId xmlns:a16="http://schemas.microsoft.com/office/drawing/2014/main" id="{C0C6EF1D-2C55-4921-BF06-CF3F8873F0E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10545" y="5257800"/>
            <a:ext cx="1080904" cy="1080902"/>
            <a:chOff x="9685338" y="4460675"/>
            <a:chExt cx="1080904" cy="1080902"/>
          </a:xfrm>
        </p:grpSpPr>
        <p:sp>
          <p:nvSpPr>
            <p:cNvPr id="89" name="Oval 80">
              <a:extLst>
                <a:ext uri="{FF2B5EF4-FFF2-40B4-BE49-F238E27FC236}">
                  <a16:creationId xmlns:a16="http://schemas.microsoft.com/office/drawing/2014/main" id="{339B0332-AD77-44D3-9BF6-AEB8C5460F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0" name="Oval 81">
              <a:extLst>
                <a:ext uri="{FF2B5EF4-FFF2-40B4-BE49-F238E27FC236}">
                  <a16:creationId xmlns:a16="http://schemas.microsoft.com/office/drawing/2014/main" id="{62A1A148-2DA1-435F-A281-DC1E05ECC2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3" name="Picture 6" descr="ê³µì°¨ ë§¤ì¥ì ëí ì´ë¯¸ì§ ê²ìê²°ê³¼">
            <a:extLst>
              <a:ext uri="{FF2B5EF4-FFF2-40B4-BE49-F238E27FC236}">
                <a16:creationId xmlns:a16="http://schemas.microsoft.com/office/drawing/2014/main" id="{B14F71BF-7DA6-4285-B2EA-5E9B13F05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5" r="-2" b="-2"/>
          <a:stretch/>
        </p:blipFill>
        <p:spPr bwMode="auto">
          <a:xfrm>
            <a:off x="920837" y="1110053"/>
            <a:ext cx="4161302" cy="2742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mblogthumb-phinf.pstatic.net/MjAxODAyMDNfODQg/MDAxNTE3NjQ1MDk2NTE1.dgBQ7odTBy3W2MafTpSyiO4jlFJOXqneykmsmAlCGpsg.BvgxdgETy-DYM73rHAJi152D_1KornTx-5dIMCGzhl4g.JPEG.pluslife52/%EC%9D%B8%EC%B2%9C%EA%B3%B5%ED%95%AD_%EA%B3%B5%EC%B0%A8.jpg?type=w2">
            <a:extLst>
              <a:ext uri="{FF2B5EF4-FFF2-40B4-BE49-F238E27FC236}">
                <a16:creationId xmlns:a16="http://schemas.microsoft.com/office/drawing/2014/main" id="{D7D7848B-2893-46B2-B31A-03D8D1109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r="37968" b="4"/>
          <a:stretch/>
        </p:blipFill>
        <p:spPr bwMode="auto">
          <a:xfrm>
            <a:off x="5236124" y="3292249"/>
            <a:ext cx="2494292" cy="239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Rectangle 83">
            <a:extLst>
              <a:ext uri="{FF2B5EF4-FFF2-40B4-BE49-F238E27FC236}">
                <a16:creationId xmlns:a16="http://schemas.microsoft.com/office/drawing/2014/main" id="{26FD4964-D4E4-44BF-9956-4ACD73A3100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6125" y="1110053"/>
            <a:ext cx="2494292" cy="2027394"/>
          </a:xfrm>
          <a:prstGeom prst="rect">
            <a:avLst/>
          </a:prstGeom>
          <a:blipFill dpi="0"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27C74DD3-F4C7-4303-B093-71BDF68BF8C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5" y="4007514"/>
            <a:ext cx="4157330" cy="1682840"/>
          </a:xfrm>
          <a:prstGeom prst="rect">
            <a:avLst/>
          </a:prstGeom>
          <a:blipFill dpi="0" rotWithShape="1"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2000" sy="89000" flip="xy" algn="ctr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algn="ctr"/>
            <a:endParaRPr lang="en-US" sz="2000" kern="0">
              <a:solidFill>
                <a:prstClr val="white"/>
              </a:solidFill>
              <a:latin typeface="Rockwell Extra Bold" pitchFamily="18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722" y="1432223"/>
            <a:ext cx="2894797" cy="33579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>
              <a:lnSpc>
                <a:spcPct val="80000"/>
              </a:lnSpc>
            </a:pPr>
            <a:r>
              <a:rPr lang="en-US" altLang="ko-KR" sz="6100" kern="1200" cap="all" baseline="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BASIC </a:t>
            </a:r>
            <a:r>
              <a:rPr lang="en-US" altLang="ko-KR" sz="6100" kern="1200" cap="all" baseline="0" dirty="0" err="1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STRategy</a:t>
            </a:r>
            <a:r>
              <a:rPr lang="en-US" altLang="ko-KR" sz="6100" kern="1200" cap="all" baseline="0" dirty="0">
                <a:blipFill dpi="0" rotWithShape="1">
                  <a:blip r:embed="rId4">
                    <a:extLst/>
                  </a:blip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67871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B3BDFC-1213-4FB9-B0E5-11E3F7B95294}"/>
              </a:ext>
            </a:extLst>
          </p:cNvPr>
          <p:cNvSpPr txBox="1"/>
          <p:nvPr/>
        </p:nvSpPr>
        <p:spPr>
          <a:xfrm>
            <a:off x="3536482" y="909543"/>
            <a:ext cx="5119036" cy="5038914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How They Entered 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 err="1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S.Korea</a:t>
            </a: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 Market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9978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BF331-90ED-4814-80F5-C837DE4E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4086" y="164630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It is different from Other Global Company…..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7C454D-4AC8-4867-A956-6B16A85A99C4}"/>
              </a:ext>
            </a:extLst>
          </p:cNvPr>
          <p:cNvSpPr txBox="1"/>
          <p:nvPr/>
        </p:nvSpPr>
        <p:spPr>
          <a:xfrm>
            <a:off x="2754086" y="2556367"/>
            <a:ext cx="91069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One Korean Housewife get interested in </a:t>
            </a:r>
            <a:r>
              <a:rPr lang="en-US" altLang="ko-KR" sz="2400" dirty="0" err="1">
                <a:latin typeface="Berlin Sans FB" panose="020E0602020502020306" pitchFamily="34" charset="0"/>
              </a:rPr>
              <a:t>GongCha</a:t>
            </a:r>
            <a:r>
              <a:rPr lang="en-US" altLang="ko-KR" sz="2400" dirty="0">
                <a:latin typeface="Berlin Sans FB" panose="020E0602020502020306" pitchFamily="34" charset="0"/>
              </a:rPr>
              <a:t> 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After 1 year of </a:t>
            </a:r>
            <a:r>
              <a:rPr lang="en-US" altLang="ko-KR" sz="2400" dirty="0" err="1">
                <a:latin typeface="Berlin Sans FB" panose="020E0602020502020306" pitchFamily="34" charset="0"/>
              </a:rPr>
              <a:t>persuation</a:t>
            </a:r>
            <a:r>
              <a:rPr lang="en-US" altLang="ko-KR" sz="2400" dirty="0">
                <a:latin typeface="Berlin Sans FB" panose="020E0602020502020306" pitchFamily="34" charset="0"/>
              </a:rPr>
              <a:t>, </a:t>
            </a:r>
            <a:r>
              <a:rPr lang="en-US" altLang="ko-KR" sz="2400" dirty="0" err="1">
                <a:latin typeface="Berlin Sans FB" panose="020E0602020502020306" pitchFamily="34" charset="0"/>
              </a:rPr>
              <a:t>Gongcha</a:t>
            </a:r>
            <a:r>
              <a:rPr lang="en-US" altLang="ko-KR" sz="2400" dirty="0">
                <a:latin typeface="Berlin Sans FB" panose="020E0602020502020306" pitchFamily="34" charset="0"/>
              </a:rPr>
              <a:t> sold their Rights for </a:t>
            </a:r>
            <a:r>
              <a:rPr lang="en-US" altLang="ko-KR" sz="2400" dirty="0" err="1">
                <a:latin typeface="Berlin Sans FB" panose="020E0602020502020306" pitchFamily="34" charset="0"/>
              </a:rPr>
              <a:t>S.Korea</a:t>
            </a:r>
            <a:r>
              <a:rPr lang="en-US" altLang="ko-KR" sz="2400" dirty="0">
                <a:latin typeface="Berlin Sans FB" panose="020E0602020502020306" pitchFamily="34" charset="0"/>
              </a:rPr>
              <a:t> to Her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D4FAD8E3-A018-4E81-AC16-BB259FCACA20}"/>
              </a:ext>
            </a:extLst>
          </p:cNvPr>
          <p:cNvSpPr txBox="1">
            <a:spLocks/>
          </p:cNvSpPr>
          <p:nvPr/>
        </p:nvSpPr>
        <p:spPr>
          <a:xfrm>
            <a:off x="2754086" y="34296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She opened </a:t>
            </a:r>
            <a:r>
              <a:rPr lang="en-US" altLang="ko-KR" sz="2800" dirty="0" err="1">
                <a:highlight>
                  <a:srgbClr val="FFFF00"/>
                </a:highlight>
                <a:latin typeface="Comic Sans MS" panose="030F0702030302020204" pitchFamily="66" charset="0"/>
              </a:rPr>
              <a:t>Firt</a:t>
            </a:r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 Store in </a:t>
            </a:r>
            <a:r>
              <a:rPr lang="en-US" altLang="ko-KR" sz="2800" dirty="0" err="1">
                <a:highlight>
                  <a:srgbClr val="FFFF00"/>
                </a:highlight>
                <a:latin typeface="Comic Sans MS" panose="030F0702030302020204" pitchFamily="66" charset="0"/>
              </a:rPr>
              <a:t>HongDae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5AA7A-D638-4CDA-9198-3E359425F32B}"/>
              </a:ext>
            </a:extLst>
          </p:cNvPr>
          <p:cNvSpPr txBox="1"/>
          <p:nvPr/>
        </p:nvSpPr>
        <p:spPr>
          <a:xfrm>
            <a:off x="2754086" y="4432074"/>
            <a:ext cx="849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Originally, She even didn’t think of opening new branches(stores) 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pic>
        <p:nvPicPr>
          <p:cNvPr id="7170" name="Picture 2" descr="ê´ë ¨ ì´ë¯¸ì§">
            <a:extLst>
              <a:ext uri="{FF2B5EF4-FFF2-40B4-BE49-F238E27FC236}">
                <a16:creationId xmlns:a16="http://schemas.microsoft.com/office/drawing/2014/main" id="{0F9D592A-8229-4E00-8B99-A5EBC44E5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25" b="98361" l="9962" r="94253">
                        <a14:foregroundMark x1="35632" y1="80328" x2="35632" y2="80328"/>
                        <a14:foregroundMark x1="44061" y1="91475" x2="44061" y2="91475"/>
                        <a14:foregroundMark x1="44444" y1="91803" x2="44444" y2="91803"/>
                        <a14:foregroundMark x1="29885" y1="95738" x2="29885" y2="91803"/>
                        <a14:foregroundMark x1="66667" y1="91803" x2="70115" y2="82623"/>
                        <a14:foregroundMark x1="50958" y1="98361" x2="59387" y2="97705"/>
                        <a14:foregroundMark x1="85441" y1="96393" x2="94253" y2="97049"/>
                        <a14:backgroundMark x1="71648" y1="22623" x2="71648" y2="22623"/>
                        <a14:backgroundMark x1="16092" y1="63279" x2="16092" y2="632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0115"/>
            <a:ext cx="2486025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683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B3BDFC-1213-4FB9-B0E5-11E3F7B95294}"/>
              </a:ext>
            </a:extLst>
          </p:cNvPr>
          <p:cNvSpPr txBox="1"/>
          <p:nvPr/>
        </p:nvSpPr>
        <p:spPr>
          <a:xfrm>
            <a:off x="3536482" y="909543"/>
            <a:ext cx="5119036" cy="5038914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 err="1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S.Korea</a:t>
            </a: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Beverage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Market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5519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19EF1B4-0F49-44D2-AE21-263819BFB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2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B0696-68E2-40ED-B597-4B87387544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B2D1F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DF3523-1084-4B31-B29B-383812BA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119" y="643466"/>
            <a:ext cx="3348017" cy="5571067"/>
          </a:xfrm>
        </p:spPr>
        <p:txBody>
          <a:bodyPr>
            <a:normAutofit/>
          </a:bodyPr>
          <a:lstStyle/>
          <a:p>
            <a:br>
              <a:rPr lang="en-US" altLang="ko-KR" sz="4800" dirty="0">
                <a:solidFill>
                  <a:schemeClr val="tx1"/>
                </a:solidFill>
              </a:rPr>
            </a:br>
            <a:br>
              <a:rPr lang="en-US" altLang="ko-KR" sz="4800" dirty="0">
                <a:solidFill>
                  <a:schemeClr val="tx1"/>
                </a:solidFill>
              </a:rPr>
            </a:br>
            <a:r>
              <a:rPr lang="en-US" altLang="ko-KR" sz="4800" dirty="0" err="1">
                <a:solidFill>
                  <a:schemeClr val="tx1"/>
                </a:solidFill>
              </a:rPr>
              <a:t>ENTERing</a:t>
            </a:r>
            <a:br>
              <a:rPr lang="en-US" altLang="ko-KR" sz="4800" dirty="0">
                <a:solidFill>
                  <a:schemeClr val="tx1"/>
                </a:solidFill>
              </a:rPr>
            </a:br>
            <a:r>
              <a:rPr lang="en-US" altLang="ko-KR" sz="4800" dirty="0">
                <a:solidFill>
                  <a:schemeClr val="tx1"/>
                </a:solidFill>
              </a:rPr>
              <a:t>The </a:t>
            </a:r>
            <a:br>
              <a:rPr lang="en-US" altLang="ko-KR" sz="4800" dirty="0">
                <a:solidFill>
                  <a:schemeClr val="tx1"/>
                </a:solidFill>
              </a:rPr>
            </a:br>
            <a:r>
              <a:rPr lang="en-US" altLang="ko-KR" sz="4800" dirty="0">
                <a:solidFill>
                  <a:schemeClr val="tx1"/>
                </a:solidFill>
              </a:rPr>
              <a:t>S.KOREA</a:t>
            </a:r>
            <a:br>
              <a:rPr lang="en-US" altLang="ko-KR" sz="4800" dirty="0">
                <a:solidFill>
                  <a:schemeClr val="tx1"/>
                </a:solidFill>
              </a:rPr>
            </a:br>
            <a:r>
              <a:rPr lang="en-US" altLang="ko-KR" sz="4800" dirty="0">
                <a:solidFill>
                  <a:schemeClr val="tx1"/>
                </a:solidFill>
              </a:rPr>
              <a:t>MARKET</a:t>
            </a:r>
            <a:br>
              <a:rPr lang="en-US" altLang="ko-KR" sz="4800" dirty="0">
                <a:solidFill>
                  <a:schemeClr val="tx1"/>
                </a:solidFill>
              </a:rPr>
            </a:b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9680F-7E38-48A9-8999-0ECFB30C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37" y="1148303"/>
            <a:ext cx="4534781" cy="5571066"/>
          </a:xfrm>
        </p:spPr>
        <p:txBody>
          <a:bodyPr anchor="ctr">
            <a:normAutofit fontScale="92500" lnSpcReduction="10000"/>
          </a:bodyPr>
          <a:lstStyle/>
          <a:p>
            <a:endParaRPr lang="en-US" altLang="ko-KR" dirty="0">
              <a:latin typeface="Berlin Sans FB" panose="020E0602020502020306" pitchFamily="34" charset="0"/>
            </a:endParaRPr>
          </a:p>
          <a:p>
            <a:endParaRPr lang="en-US" altLang="ko-KR" dirty="0">
              <a:latin typeface="Berlin Sans FB" panose="020E0602020502020306" pitchFamily="34" charset="0"/>
            </a:endParaRPr>
          </a:p>
          <a:p>
            <a:r>
              <a:rPr lang="en-US" altLang="ko-KR" sz="2200" dirty="0">
                <a:latin typeface="Berlin Sans FB" panose="020E0602020502020306" pitchFamily="34" charset="0"/>
              </a:rPr>
              <a:t>2012 April, Gong Cha Korea was established</a:t>
            </a:r>
          </a:p>
          <a:p>
            <a:r>
              <a:rPr lang="en-US" altLang="ko-KR" sz="2200" dirty="0">
                <a:latin typeface="Berlin Sans FB" panose="020E0602020502020306" pitchFamily="34" charset="0"/>
              </a:rPr>
              <a:t> Royal Tea Taiwan licensed the brand to Gong Cha </a:t>
            </a:r>
            <a:r>
              <a:rPr lang="en-US" altLang="ko-KR" sz="2200" dirty="0" err="1">
                <a:latin typeface="Berlin Sans FB" panose="020E0602020502020306" pitchFamily="34" charset="0"/>
              </a:rPr>
              <a:t>Koea</a:t>
            </a:r>
            <a:endParaRPr lang="en-US" altLang="ko-KR" sz="2200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r>
              <a:rPr lang="en-US" altLang="ko-KR" sz="2200" dirty="0">
                <a:latin typeface="Berlin Sans FB" panose="020E0602020502020306" pitchFamily="34" charset="0"/>
              </a:rPr>
              <a:t>-------------------------------------------</a:t>
            </a:r>
          </a:p>
          <a:p>
            <a:r>
              <a:rPr lang="en-US" altLang="ko-KR" sz="2200" dirty="0">
                <a:latin typeface="Berlin Sans FB" panose="020E0602020502020306" pitchFamily="34" charset="0"/>
              </a:rPr>
              <a:t> It was started as startup company : managed by amateur boss, one Korean housewife</a:t>
            </a:r>
          </a:p>
          <a:p>
            <a:r>
              <a:rPr lang="en-US" altLang="ko-KR" dirty="0">
                <a:latin typeface="Berlin Sans FB" panose="020E0602020502020306" pitchFamily="34" charset="0"/>
              </a:rPr>
              <a:t>Lack of Store Management Control, Customer Manual, Computer System, </a:t>
            </a:r>
          </a:p>
          <a:p>
            <a:pPr marL="0" indent="0">
              <a:buNone/>
            </a:pPr>
            <a:r>
              <a:rPr lang="en-US" altLang="ko-KR" dirty="0">
                <a:latin typeface="Berlin Sans FB" panose="020E0602020502020306" pitchFamily="34" charset="0"/>
              </a:rPr>
              <a:t>--------------------------------------------</a:t>
            </a:r>
          </a:p>
          <a:p>
            <a:r>
              <a:rPr lang="en-US" altLang="ko-KR" dirty="0">
                <a:latin typeface="Berlin Sans FB" panose="020E0602020502020306" pitchFamily="34" charset="0"/>
              </a:rPr>
              <a:t>Through the word of mouth,  the brand became popular</a:t>
            </a:r>
          </a:p>
          <a:p>
            <a:r>
              <a:rPr lang="en-US" altLang="ko-KR" dirty="0">
                <a:latin typeface="Berlin Sans FB" panose="020E0602020502020306" pitchFamily="34" charset="0"/>
              </a:rPr>
              <a:t>Gong Cha chain stores increased quickly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dirty="0">
              <a:latin typeface="Berlin Sans FB" panose="020E0602020502020306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1800" dirty="0">
              <a:latin typeface="Berlin Sans FB" panose="020E0602020502020306" pitchFamily="34" charset="0"/>
            </a:endParaRPr>
          </a:p>
          <a:p>
            <a:endParaRPr lang="ko-KR" altLang="en-US" sz="1800" dirty="0"/>
          </a:p>
        </p:txBody>
      </p:sp>
      <p:pic>
        <p:nvPicPr>
          <p:cNvPr id="25604" name="Picture 4" descr="south korea flagì ëí ì´ë¯¸ì§ ê²ìê²°ê³¼">
            <a:extLst>
              <a:ext uri="{FF2B5EF4-FFF2-40B4-BE49-F238E27FC236}">
                <a16:creationId xmlns:a16="http://schemas.microsoft.com/office/drawing/2014/main" id="{252B4F84-F71E-4CBB-BCF0-018C2B70F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90" b="41982" l="7684" r="28368">
                        <a14:foregroundMark x1="13750" y1="41125" x2="11000" y2="36875"/>
                        <a14:foregroundMark x1="13750" y1="26625" x2="11125" y2="30625"/>
                        <a14:foregroundMark x1="14250" y1="41375" x2="21250" y2="41625"/>
                        <a14:backgroundMark x1="4750" y1="33750" x2="6250" y2="25250"/>
                        <a14:backgroundMark x1="6250" y1="25250" x2="12125" y2="22000"/>
                        <a14:backgroundMark x1="13375" y1="20250" x2="25625" y2="22750"/>
                        <a14:backgroundMark x1="24000" y1="19625" x2="31625" y2="24375"/>
                        <a14:backgroundMark x1="28500" y1="18750" x2="36375" y2="35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9" t="20953" r="69047" b="55682"/>
          <a:stretch/>
        </p:blipFill>
        <p:spPr bwMode="auto">
          <a:xfrm rot="20444809">
            <a:off x="624130" y="717414"/>
            <a:ext cx="2136575" cy="19308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1502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4FAD8E3-A018-4E81-AC16-BB259FCACA20}"/>
              </a:ext>
            </a:extLst>
          </p:cNvPr>
          <p:cNvSpPr txBox="1">
            <a:spLocks/>
          </p:cNvSpPr>
          <p:nvPr/>
        </p:nvSpPr>
        <p:spPr>
          <a:xfrm>
            <a:off x="1290153" y="34290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Korean beverage market is mainly concentrated on Coffee 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5AA7A-D638-4CDA-9198-3E359425F32B}"/>
              </a:ext>
            </a:extLst>
          </p:cNvPr>
          <p:cNvSpPr txBox="1"/>
          <p:nvPr/>
        </p:nvSpPr>
        <p:spPr>
          <a:xfrm>
            <a:off x="2373478" y="4472305"/>
            <a:ext cx="74110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erlin Sans FB" panose="020E0602020502020306" pitchFamily="34" charset="0"/>
              </a:rPr>
              <a:t>Coffee Market has a current value of US</a:t>
            </a:r>
            <a:r>
              <a:rPr lang="en-US" altLang="ko-KR" sz="2800" dirty="0">
                <a:latin typeface="Berlin Sans FB" panose="020E0602020502020306" pitchFamily="34" charset="0"/>
              </a:rPr>
              <a:t>$8400</a:t>
            </a:r>
            <a:r>
              <a:rPr lang="en-US" altLang="ko-KR" sz="2400" dirty="0">
                <a:latin typeface="Berlin Sans FB" panose="020E0602020502020306" pitchFamily="34" charset="0"/>
              </a:rPr>
              <a:t>million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erlin Sans FB" panose="020E0602020502020306" pitchFamily="34" charset="0"/>
              </a:rPr>
              <a:t>In Calculation, Each Person Drinks </a:t>
            </a:r>
            <a:r>
              <a:rPr lang="en-US" altLang="ko-KR" sz="2800" dirty="0">
                <a:latin typeface="Berlin Sans FB" panose="020E0602020502020306" pitchFamily="34" charset="0"/>
              </a:rPr>
              <a:t>512 </a:t>
            </a:r>
            <a:r>
              <a:rPr lang="en-US" altLang="ko-KR" sz="2400" dirty="0">
                <a:latin typeface="Berlin Sans FB" panose="020E0602020502020306" pitchFamily="34" charset="0"/>
              </a:rPr>
              <a:t>Cups of Coffee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erlin Sans FB" panose="020E0602020502020306" pitchFamily="34" charset="0"/>
              </a:rPr>
              <a:t>In </a:t>
            </a:r>
            <a:r>
              <a:rPr lang="en-US" altLang="ko-KR" sz="2800" dirty="0">
                <a:latin typeface="Berlin Sans FB" panose="020E0602020502020306" pitchFamily="34" charset="0"/>
              </a:rPr>
              <a:t>10</a:t>
            </a:r>
            <a:r>
              <a:rPr lang="en-US" altLang="ko-KR" sz="2400" dirty="0">
                <a:latin typeface="Berlin Sans FB" panose="020E0602020502020306" pitchFamily="34" charset="0"/>
              </a:rPr>
              <a:t> years, Market Increased </a:t>
            </a:r>
            <a:r>
              <a:rPr lang="en-US" altLang="ko-KR" sz="2800" dirty="0">
                <a:latin typeface="Berlin Sans FB" panose="020E0602020502020306" pitchFamily="34" charset="0"/>
              </a:rPr>
              <a:t>10</a:t>
            </a:r>
            <a:r>
              <a:rPr lang="en-US" altLang="ko-KR" sz="2400" dirty="0">
                <a:latin typeface="Berlin Sans FB" panose="020E0602020502020306" pitchFamily="34" charset="0"/>
              </a:rPr>
              <a:t> Times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400" dirty="0">
              <a:latin typeface="Berlin Sans FB" panose="020E0602020502020306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3609BE-44CD-4D75-941D-15D120E13455}"/>
              </a:ext>
            </a:extLst>
          </p:cNvPr>
          <p:cNvSpPr/>
          <p:nvPr/>
        </p:nvSpPr>
        <p:spPr>
          <a:xfrm>
            <a:off x="1290153" y="7109894"/>
            <a:ext cx="903249" cy="981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2" descr="coffee take outì ëí ì´ë¯¸ì§ ê²ìê²°ê³¼">
            <a:extLst>
              <a:ext uri="{FF2B5EF4-FFF2-40B4-BE49-F238E27FC236}">
                <a16:creationId xmlns:a16="http://schemas.microsoft.com/office/drawing/2014/main" id="{FBE701E2-69D8-4BA1-8BE2-25A802CA3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24476" r="16239" b="9142"/>
          <a:stretch/>
        </p:blipFill>
        <p:spPr bwMode="auto">
          <a:xfrm>
            <a:off x="2882025" y="1956931"/>
            <a:ext cx="762263" cy="111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8EDDD56-6809-4B6D-991B-DA020D8AA198}"/>
              </a:ext>
            </a:extLst>
          </p:cNvPr>
          <p:cNvSpPr/>
          <p:nvPr/>
        </p:nvSpPr>
        <p:spPr>
          <a:xfrm>
            <a:off x="4338402" y="2232432"/>
            <a:ext cx="2085278" cy="48049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1" name="Picture 2" descr="coffee take outì ëí ì´ë¯¸ì§ ê²ìê²°ê³¼">
            <a:extLst>
              <a:ext uri="{FF2B5EF4-FFF2-40B4-BE49-F238E27FC236}">
                <a16:creationId xmlns:a16="http://schemas.microsoft.com/office/drawing/2014/main" id="{2A6FDA29-50C9-4763-84BD-E2DAECF51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24476" r="16239" b="12156"/>
          <a:stretch/>
        </p:blipFill>
        <p:spPr bwMode="auto">
          <a:xfrm>
            <a:off x="6959609" y="508705"/>
            <a:ext cx="1840310" cy="2558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0E86512-37D5-48FC-BC51-D2CA382FD8B9}"/>
              </a:ext>
            </a:extLst>
          </p:cNvPr>
          <p:cNvSpPr txBox="1"/>
          <p:nvPr/>
        </p:nvSpPr>
        <p:spPr>
          <a:xfrm>
            <a:off x="4874331" y="1718344"/>
            <a:ext cx="1013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atin typeface="Franklin Gothic Demi" panose="020B0703020102020204" pitchFamily="34" charset="0"/>
              </a:rPr>
              <a:t>X10</a:t>
            </a:r>
            <a:endParaRPr lang="ko-KR" altLang="en-US" sz="3200" b="1" dirty="0">
              <a:latin typeface="Franklin Gothic Demi" panose="020B07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044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4FAD8E3-A018-4E81-AC16-BB259FCACA20}"/>
              </a:ext>
            </a:extLst>
          </p:cNvPr>
          <p:cNvSpPr txBox="1">
            <a:spLocks/>
          </p:cNvSpPr>
          <p:nvPr/>
        </p:nvSpPr>
        <p:spPr>
          <a:xfrm>
            <a:off x="2978749" y="2096033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Korean People started to Find Another Beverage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5AA7A-D638-4CDA-9198-3E359425F32B}"/>
              </a:ext>
            </a:extLst>
          </p:cNvPr>
          <p:cNvSpPr txBox="1"/>
          <p:nvPr/>
        </p:nvSpPr>
        <p:spPr>
          <a:xfrm>
            <a:off x="2978749" y="2701543"/>
            <a:ext cx="4998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Even coffee market is still increasing, 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people started to get bored of coffee  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3609BE-44CD-4D75-941D-15D120E13455}"/>
              </a:ext>
            </a:extLst>
          </p:cNvPr>
          <p:cNvSpPr/>
          <p:nvPr/>
        </p:nvSpPr>
        <p:spPr>
          <a:xfrm>
            <a:off x="1290153" y="7109894"/>
            <a:ext cx="903249" cy="981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get bored ofì ëí ì´ë¯¸ì§ ê²ìê²°ê³¼">
            <a:extLst>
              <a:ext uri="{FF2B5EF4-FFF2-40B4-BE49-F238E27FC236}">
                <a16:creationId xmlns:a16="http://schemas.microsoft.com/office/drawing/2014/main" id="{25B559B4-0D1A-4696-B0BA-75FF17694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" r="27063"/>
          <a:stretch/>
        </p:blipFill>
        <p:spPr bwMode="auto">
          <a:xfrm>
            <a:off x="-502947" y="2096033"/>
            <a:ext cx="3377193" cy="270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B343F775-463D-424F-BBE5-9F294048298F}"/>
              </a:ext>
            </a:extLst>
          </p:cNvPr>
          <p:cNvSpPr txBox="1">
            <a:spLocks/>
          </p:cNvSpPr>
          <p:nvPr/>
        </p:nvSpPr>
        <p:spPr>
          <a:xfrm>
            <a:off x="2978749" y="3557766"/>
            <a:ext cx="62149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Traditional Coffee Store Strategy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D78CCD-252A-4805-9BFB-C1DEF6190EB6}"/>
              </a:ext>
            </a:extLst>
          </p:cNvPr>
          <p:cNvSpPr txBox="1"/>
          <p:nvPr/>
        </p:nvSpPr>
        <p:spPr>
          <a:xfrm>
            <a:off x="2978749" y="4421664"/>
            <a:ext cx="7659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Started to introduce new kinds of beverage, 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But It didn’t satisfied the market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49011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4FAD8E3-A018-4E81-AC16-BB259FCACA20}"/>
              </a:ext>
            </a:extLst>
          </p:cNvPr>
          <p:cNvSpPr txBox="1">
            <a:spLocks/>
          </p:cNvSpPr>
          <p:nvPr/>
        </p:nvSpPr>
        <p:spPr>
          <a:xfrm>
            <a:off x="1875806" y="50047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Good chance for Bubble Tea to Enter the Market</a:t>
            </a:r>
          </a:p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Various Bubble Tea Brands Entered the Market 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3609BE-44CD-4D75-941D-15D120E13455}"/>
              </a:ext>
            </a:extLst>
          </p:cNvPr>
          <p:cNvSpPr/>
          <p:nvPr/>
        </p:nvSpPr>
        <p:spPr>
          <a:xfrm>
            <a:off x="1290153" y="7109894"/>
            <a:ext cx="903249" cy="981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ë²ë¸í° ë¸ëë ë¡ê³ ì ëí ì´ë¯¸ì§ ê²ìê²°ê³¼">
            <a:extLst>
              <a:ext uri="{FF2B5EF4-FFF2-40B4-BE49-F238E27FC236}">
                <a16:creationId xmlns:a16="http://schemas.microsoft.com/office/drawing/2014/main" id="{A9AE2427-3456-4C47-B25F-B23B8D155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t="36905" r="13750" b="38009"/>
          <a:stretch/>
        </p:blipFill>
        <p:spPr bwMode="auto">
          <a:xfrm>
            <a:off x="1741777" y="1796574"/>
            <a:ext cx="3090258" cy="63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ë²ë¸í° ë¸ëë ë¡ê³ ì ëí ì´ë¯¸ì§ ê²ìê²°ê³¼">
            <a:extLst>
              <a:ext uri="{FF2B5EF4-FFF2-40B4-BE49-F238E27FC236}">
                <a16:creationId xmlns:a16="http://schemas.microsoft.com/office/drawing/2014/main" id="{48503068-8451-4396-8B1F-3654EEB7F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49" y="2670146"/>
            <a:ext cx="2047216" cy="204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ë²ë¸í° ë¸ëë ë¡ê³ ì ëí ì´ë¯¸ì§ ê²ìê²°ê³¼">
            <a:extLst>
              <a:ext uri="{FF2B5EF4-FFF2-40B4-BE49-F238E27FC236}">
                <a16:creationId xmlns:a16="http://schemas.microsoft.com/office/drawing/2014/main" id="{A4493359-7E49-4712-B607-5ADCE3607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56" b="89634" l="7297" r="93108">
                        <a14:foregroundMark x1="88243" y1="28862" x2="87297" y2="33943"/>
                        <a14:foregroundMark x1="92703" y1="24797" x2="93243" y2="25407"/>
                        <a14:foregroundMark x1="72027" y1="66057" x2="72568" y2="64634"/>
                        <a14:foregroundMark x1="7297" y1="44106" x2="8378" y2="48171"/>
                        <a14:backgroundMark x1="22703" y1="53049" x2="22703" y2="53049"/>
                        <a14:backgroundMark x1="22973" y1="53862" x2="22973" y2="53862"/>
                        <a14:backgroundMark x1="16351" y1="52033" x2="25405" y2="66667"/>
                        <a14:backgroundMark x1="25405" y1="66667" x2="26216" y2="60772"/>
                        <a14:backgroundMark x1="36622" y1="89431" x2="40000" y2="80081"/>
                        <a14:backgroundMark x1="40000" y1="80081" x2="40405" y2="56707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908">
            <a:off x="4678525" y="2328924"/>
            <a:ext cx="2420722" cy="1609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ê´ë ¨ ì´ë¯¸ì§">
            <a:extLst>
              <a:ext uri="{FF2B5EF4-FFF2-40B4-BE49-F238E27FC236}">
                <a16:creationId xmlns:a16="http://schemas.microsoft.com/office/drawing/2014/main" id="{432AAD9B-95F6-4519-B6A4-D756056003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3" t="23333" r="29428" b="16418"/>
          <a:stretch/>
        </p:blipFill>
        <p:spPr bwMode="auto">
          <a:xfrm>
            <a:off x="7297845" y="3140620"/>
            <a:ext cx="1715589" cy="1645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ê´ë ¨ ì´ë¯¸ì§">
            <a:extLst>
              <a:ext uri="{FF2B5EF4-FFF2-40B4-BE49-F238E27FC236}">
                <a16:creationId xmlns:a16="http://schemas.microsoft.com/office/drawing/2014/main" id="{E3429097-A6DE-47A9-9BB9-F8872FB2FE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t="17760" b="19019"/>
          <a:stretch/>
        </p:blipFill>
        <p:spPr bwMode="auto">
          <a:xfrm>
            <a:off x="6907246" y="1618407"/>
            <a:ext cx="2963645" cy="99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EA8E83E-8E58-431D-B4B6-63B87810459E}"/>
              </a:ext>
            </a:extLst>
          </p:cNvPr>
          <p:cNvSpPr/>
          <p:nvPr/>
        </p:nvSpPr>
        <p:spPr>
          <a:xfrm rot="20585683">
            <a:off x="7184179" y="7918479"/>
            <a:ext cx="3572107" cy="981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It is Good Chance </a:t>
            </a:r>
          </a:p>
          <a:p>
            <a:pPr algn="ctr"/>
            <a:r>
              <a:rPr lang="en-US" altLang="ko-KR" dirty="0"/>
              <a:t>for Bubble Tea to enter</a:t>
            </a:r>
          </a:p>
          <a:p>
            <a:pPr algn="ctr"/>
            <a:r>
              <a:rPr lang="en-US" altLang="ko-KR" dirty="0"/>
              <a:t> the Market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0169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4FAD8E3-A018-4E81-AC16-BB259FCACA20}"/>
              </a:ext>
            </a:extLst>
          </p:cNvPr>
          <p:cNvSpPr txBox="1">
            <a:spLocks/>
          </p:cNvSpPr>
          <p:nvPr/>
        </p:nvSpPr>
        <p:spPr>
          <a:xfrm>
            <a:off x="1791342" y="2893231"/>
            <a:ext cx="8609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>
                <a:highlight>
                  <a:srgbClr val="FFFF00"/>
                </a:highlight>
                <a:latin typeface="Comic Sans MS" panose="030F0702030302020204" pitchFamily="66" charset="0"/>
              </a:rPr>
              <a:t>Gongcha</a:t>
            </a:r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 was one of the Fastest Growing Company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3609BE-44CD-4D75-941D-15D120E13455}"/>
              </a:ext>
            </a:extLst>
          </p:cNvPr>
          <p:cNvSpPr/>
          <p:nvPr/>
        </p:nvSpPr>
        <p:spPr>
          <a:xfrm>
            <a:off x="1290153" y="7109894"/>
            <a:ext cx="903249" cy="981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098" name="Picture 2" descr="ë²ë¸í° ë¸ëë ë¡ê³ ì ëí ì´ë¯¸ì§ ê²ìê²°ê³¼">
            <a:extLst>
              <a:ext uri="{FF2B5EF4-FFF2-40B4-BE49-F238E27FC236}">
                <a16:creationId xmlns:a16="http://schemas.microsoft.com/office/drawing/2014/main" id="{A9AE2427-3456-4C47-B25F-B23B8D155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t="36905" r="13750" b="38009"/>
          <a:stretch/>
        </p:blipFill>
        <p:spPr bwMode="auto">
          <a:xfrm>
            <a:off x="3259693" y="1720574"/>
            <a:ext cx="5672613" cy="117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694DAF-8C34-4D40-A13F-D7103829D9A2}"/>
              </a:ext>
            </a:extLst>
          </p:cNvPr>
          <p:cNvSpPr txBox="1"/>
          <p:nvPr/>
        </p:nvSpPr>
        <p:spPr>
          <a:xfrm>
            <a:off x="2193401" y="3860442"/>
            <a:ext cx="7873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erlin Sans FB" panose="020E0602020502020306" pitchFamily="34" charset="0"/>
              </a:rPr>
              <a:t>Even their bubble tea price is the most expensive,      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     there are 400+ Gong Cha stores in </a:t>
            </a:r>
            <a:r>
              <a:rPr lang="en-US" altLang="ko-KR" sz="2400" dirty="0" err="1">
                <a:latin typeface="Berlin Sans FB" panose="020E0602020502020306" pitchFamily="34" charset="0"/>
              </a:rPr>
              <a:t>S.korea</a:t>
            </a:r>
            <a:endParaRPr lang="en-US" altLang="ko-KR" sz="2400" dirty="0">
              <a:latin typeface="Berlin Sans FB" panose="020E06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Berlin Sans FB" panose="020E0602020502020306" pitchFamily="34" charset="0"/>
              </a:rPr>
              <a:t>S.korea</a:t>
            </a:r>
            <a:r>
              <a:rPr lang="en-US" altLang="ko-KR" sz="2400" dirty="0">
                <a:latin typeface="Berlin Sans FB" panose="020E0602020502020306" pitchFamily="34" charset="0"/>
              </a:rPr>
              <a:t> became one of the biggest market for Gong Cha,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     even larger than Taiwan </a:t>
            </a:r>
          </a:p>
        </p:txBody>
      </p:sp>
    </p:spTree>
    <p:extLst>
      <p:ext uri="{BB962C8B-B14F-4D97-AF65-F5344CB8AC3E}">
        <p14:creationId xmlns:p14="http://schemas.microsoft.com/office/powerpoint/2010/main" val="32430147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4FAD8E3-A018-4E81-AC16-BB259FCACA20}"/>
              </a:ext>
            </a:extLst>
          </p:cNvPr>
          <p:cNvSpPr txBox="1">
            <a:spLocks/>
          </p:cNvSpPr>
          <p:nvPr/>
        </p:nvSpPr>
        <p:spPr>
          <a:xfrm>
            <a:off x="1791342" y="2893231"/>
            <a:ext cx="8609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 err="1">
                <a:highlight>
                  <a:srgbClr val="FFFF00"/>
                </a:highlight>
                <a:latin typeface="Comic Sans MS" panose="030F0702030302020204" pitchFamily="66" charset="0"/>
              </a:rPr>
              <a:t>Gongcha</a:t>
            </a:r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 was one of the Fastest Growing Company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3609BE-44CD-4D75-941D-15D120E13455}"/>
              </a:ext>
            </a:extLst>
          </p:cNvPr>
          <p:cNvSpPr/>
          <p:nvPr/>
        </p:nvSpPr>
        <p:spPr>
          <a:xfrm>
            <a:off x="1290153" y="7109894"/>
            <a:ext cx="903249" cy="981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694DAF-8C34-4D40-A13F-D7103829D9A2}"/>
              </a:ext>
            </a:extLst>
          </p:cNvPr>
          <p:cNvSpPr txBox="1"/>
          <p:nvPr/>
        </p:nvSpPr>
        <p:spPr>
          <a:xfrm>
            <a:off x="2193401" y="3860442"/>
            <a:ext cx="78737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erlin Sans FB" panose="020E0602020502020306" pitchFamily="34" charset="0"/>
              </a:rPr>
              <a:t>Even their bubble tea price is the most expensive,      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     there are 400+ Gong Cha stores in </a:t>
            </a:r>
            <a:r>
              <a:rPr lang="en-US" altLang="ko-KR" sz="2400" dirty="0" err="1">
                <a:latin typeface="Berlin Sans FB" panose="020E0602020502020306" pitchFamily="34" charset="0"/>
              </a:rPr>
              <a:t>S.korea</a:t>
            </a:r>
            <a:endParaRPr lang="en-US" altLang="ko-KR" sz="2400" dirty="0">
              <a:latin typeface="Berlin Sans FB" panose="020E0602020502020306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Berlin Sans FB" panose="020E0602020502020306" pitchFamily="34" charset="0"/>
              </a:rPr>
              <a:t>S.korea</a:t>
            </a:r>
            <a:r>
              <a:rPr lang="en-US" altLang="ko-KR" sz="2400" dirty="0">
                <a:latin typeface="Berlin Sans FB" panose="020E0602020502020306" pitchFamily="34" charset="0"/>
              </a:rPr>
              <a:t> became the second biggest market for Gong Cha,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     even larger than Taiwan </a:t>
            </a:r>
          </a:p>
        </p:txBody>
      </p:sp>
      <p:pic>
        <p:nvPicPr>
          <p:cNvPr id="5122" name="Picture 2" descr="ê³µì°¨ ë²ë¸í°ì ëí ì´ë¯¸ì§ ê²ìê²°ê³¼">
            <a:extLst>
              <a:ext uri="{FF2B5EF4-FFF2-40B4-BE49-F238E27FC236}">
                <a16:creationId xmlns:a16="http://schemas.microsoft.com/office/drawing/2014/main" id="{0FF68D4C-6B9D-49E8-8738-B9EFF9CEF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7982" r="20773" b="7982"/>
          <a:stretch/>
        </p:blipFill>
        <p:spPr bwMode="auto">
          <a:xfrm>
            <a:off x="3577952" y="1024555"/>
            <a:ext cx="1290320" cy="186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ì¤íë²ì¤ ìë©ë¦¬ì¹´ë¸ì ëí ì´ë¯¸ì§ ê²ìê²°ê³¼">
            <a:extLst>
              <a:ext uri="{FF2B5EF4-FFF2-40B4-BE49-F238E27FC236}">
                <a16:creationId xmlns:a16="http://schemas.microsoft.com/office/drawing/2014/main" id="{B733CC91-6C72-4570-A2B1-DF654E3877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9" t="13259" r="-290" b="3101"/>
          <a:stretch/>
        </p:blipFill>
        <p:spPr bwMode="auto">
          <a:xfrm>
            <a:off x="6654881" y="1024555"/>
            <a:ext cx="1423349" cy="186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같음 기호 1">
            <a:extLst>
              <a:ext uri="{FF2B5EF4-FFF2-40B4-BE49-F238E27FC236}">
                <a16:creationId xmlns:a16="http://schemas.microsoft.com/office/drawing/2014/main" id="{4E78CA5B-521F-483F-96CB-211EDE36DB7B}"/>
              </a:ext>
            </a:extLst>
          </p:cNvPr>
          <p:cNvSpPr/>
          <p:nvPr/>
        </p:nvSpPr>
        <p:spPr>
          <a:xfrm>
            <a:off x="5137933" y="1805401"/>
            <a:ext cx="1167073" cy="493662"/>
          </a:xfrm>
          <a:prstGeom prst="mathEqual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순서도: 연결자 2">
            <a:extLst>
              <a:ext uri="{FF2B5EF4-FFF2-40B4-BE49-F238E27FC236}">
                <a16:creationId xmlns:a16="http://schemas.microsoft.com/office/drawing/2014/main" id="{F6B3B443-BC66-44A3-8D2C-8082966DCDAF}"/>
              </a:ext>
            </a:extLst>
          </p:cNvPr>
          <p:cNvSpPr/>
          <p:nvPr/>
        </p:nvSpPr>
        <p:spPr>
          <a:xfrm>
            <a:off x="5314160" y="1694838"/>
            <a:ext cx="166632" cy="166632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>
            <a:extLst>
              <a:ext uri="{FF2B5EF4-FFF2-40B4-BE49-F238E27FC236}">
                <a16:creationId xmlns:a16="http://schemas.microsoft.com/office/drawing/2014/main" id="{21006C9C-A4A2-41A7-BABA-324B39CFB626}"/>
              </a:ext>
            </a:extLst>
          </p:cNvPr>
          <p:cNvSpPr/>
          <p:nvPr/>
        </p:nvSpPr>
        <p:spPr>
          <a:xfrm>
            <a:off x="6001388" y="2242994"/>
            <a:ext cx="166632" cy="166632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7A0C7BCF-73C9-4530-831D-2C63E881E4B2}"/>
              </a:ext>
            </a:extLst>
          </p:cNvPr>
          <p:cNvSpPr/>
          <p:nvPr/>
        </p:nvSpPr>
        <p:spPr>
          <a:xfrm>
            <a:off x="8428105" y="1293427"/>
            <a:ext cx="2085305" cy="13027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Price Localization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04865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B3BDFC-1213-4FB9-B0E5-11E3F7B95294}"/>
              </a:ext>
            </a:extLst>
          </p:cNvPr>
          <p:cNvSpPr txBox="1"/>
          <p:nvPr/>
        </p:nvSpPr>
        <p:spPr>
          <a:xfrm>
            <a:off x="3536482" y="909543"/>
            <a:ext cx="5119036" cy="5038914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What is Different from Others?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443145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623609BE-44CD-4D75-941D-15D120E13455}"/>
              </a:ext>
            </a:extLst>
          </p:cNvPr>
          <p:cNvSpPr/>
          <p:nvPr/>
        </p:nvSpPr>
        <p:spPr>
          <a:xfrm>
            <a:off x="1290153" y="7109894"/>
            <a:ext cx="903249" cy="981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">
            <a:extLst>
              <a:ext uri="{FF2B5EF4-FFF2-40B4-BE49-F238E27FC236}">
                <a16:creationId xmlns:a16="http://schemas.microsoft.com/office/drawing/2014/main" id="{7BA6793D-C496-461D-96D5-F23A4932312A}"/>
              </a:ext>
            </a:extLst>
          </p:cNvPr>
          <p:cNvSpPr txBox="1">
            <a:spLocks/>
          </p:cNvSpPr>
          <p:nvPr/>
        </p:nvSpPr>
        <p:spPr>
          <a:xfrm>
            <a:off x="1877296" y="4255368"/>
            <a:ext cx="8609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They More Focused on ‘</a:t>
            </a:r>
            <a:r>
              <a:rPr lang="en-US" altLang="ko-KR" sz="2800" dirty="0" err="1">
                <a:highlight>
                  <a:srgbClr val="FFFF00"/>
                </a:highlight>
                <a:latin typeface="Comic Sans MS" panose="030F0702030302020204" pitchFamily="66" charset="0"/>
              </a:rPr>
              <a:t>PureTea</a:t>
            </a:r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’ </a:t>
            </a:r>
          </a:p>
          <a:p>
            <a:pPr algn="ctr"/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rather than ‘Bubble Tea’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pic>
        <p:nvPicPr>
          <p:cNvPr id="6146" name="Picture 2" descr="ê´ë ¨ ì´ë¯¸ì§">
            <a:extLst>
              <a:ext uri="{FF2B5EF4-FFF2-40B4-BE49-F238E27FC236}">
                <a16:creationId xmlns:a16="http://schemas.microsoft.com/office/drawing/2014/main" id="{9905B24C-D1CA-4520-861E-62471DACA4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1" r="386"/>
          <a:stretch/>
        </p:blipFill>
        <p:spPr bwMode="auto">
          <a:xfrm>
            <a:off x="2314799" y="1277069"/>
            <a:ext cx="3854274" cy="2849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ê´ë ¨ ì´ë¯¸ì§">
            <a:extLst>
              <a:ext uri="{FF2B5EF4-FFF2-40B4-BE49-F238E27FC236}">
                <a16:creationId xmlns:a16="http://schemas.microsoft.com/office/drawing/2014/main" id="{DDF94689-C650-40B3-A41F-A0FFED5BB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39" b="97461" l="9961" r="89844">
                        <a14:foregroundMark x1="43945" y1="33594" x2="46680" y2="76758"/>
                        <a14:foregroundMark x1="48438" y1="48047" x2="59375" y2="91211"/>
                        <a14:foregroundMark x1="48242" y1="77344" x2="58008" y2="70898"/>
                        <a14:foregroundMark x1="34961" y1="97656" x2="56250" y2="96875"/>
                        <a14:foregroundMark x1="40039" y1="8984" x2="39648" y2="5859"/>
                        <a14:foregroundMark x1="39258" y1="2539" x2="39258" y2="2539"/>
                        <a14:backgroundMark x1="14258" y1="18750" x2="19727" y2="83789"/>
                        <a14:backgroundMark x1="82422" y1="30469" x2="76367" y2="99414"/>
                        <a14:backgroundMark x1="13477" y1="12891" x2="4297" y2="20313"/>
                        <a14:backgroundMark x1="19727" y1="24414" x2="1563" y2="52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302" y="1823775"/>
            <a:ext cx="1756263" cy="175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갈매기형 수장 1">
            <a:extLst>
              <a:ext uri="{FF2B5EF4-FFF2-40B4-BE49-F238E27FC236}">
                <a16:creationId xmlns:a16="http://schemas.microsoft.com/office/drawing/2014/main" id="{D77C6C05-0A7E-47EA-B685-E79C283123DD}"/>
              </a:ext>
            </a:extLst>
          </p:cNvPr>
          <p:cNvSpPr/>
          <p:nvPr/>
        </p:nvSpPr>
        <p:spPr>
          <a:xfrm>
            <a:off x="7120209" y="2709180"/>
            <a:ext cx="801189" cy="870858"/>
          </a:xfrm>
          <a:prstGeom prst="chevron">
            <a:avLst>
              <a:gd name="adj" fmla="val 6521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화살표: 갈매기형 수장 15">
            <a:extLst>
              <a:ext uri="{FF2B5EF4-FFF2-40B4-BE49-F238E27FC236}">
                <a16:creationId xmlns:a16="http://schemas.microsoft.com/office/drawing/2014/main" id="{033991DA-19B8-4D29-A524-FFEED2587BA2}"/>
              </a:ext>
            </a:extLst>
          </p:cNvPr>
          <p:cNvSpPr/>
          <p:nvPr/>
        </p:nvSpPr>
        <p:spPr>
          <a:xfrm>
            <a:off x="6730593" y="2709180"/>
            <a:ext cx="801189" cy="870858"/>
          </a:xfrm>
          <a:prstGeom prst="chevron">
            <a:avLst>
              <a:gd name="adj" fmla="val 6521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72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3560A0C7-3FCE-4B04-A28F-D28A7AE46A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5138510"/>
              </p:ext>
            </p:extLst>
          </p:nvPr>
        </p:nvGraphicFramePr>
        <p:xfrm>
          <a:off x="771859" y="1122702"/>
          <a:ext cx="532414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제목 1">
            <a:extLst>
              <a:ext uri="{FF2B5EF4-FFF2-40B4-BE49-F238E27FC236}">
                <a16:creationId xmlns:a16="http://schemas.microsoft.com/office/drawing/2014/main" id="{DE23592C-2620-4305-8A16-49D61397D8C4}"/>
              </a:ext>
            </a:extLst>
          </p:cNvPr>
          <p:cNvSpPr txBox="1">
            <a:spLocks/>
          </p:cNvSpPr>
          <p:nvPr/>
        </p:nvSpPr>
        <p:spPr>
          <a:xfrm>
            <a:off x="6226628" y="2583883"/>
            <a:ext cx="5547361" cy="63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It is regarded as Healthy Drink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E0911B05-B721-43E9-8477-3AF7F43AD45C}"/>
              </a:ext>
            </a:extLst>
          </p:cNvPr>
          <p:cNvSpPr txBox="1">
            <a:spLocks/>
          </p:cNvSpPr>
          <p:nvPr/>
        </p:nvSpPr>
        <p:spPr>
          <a:xfrm>
            <a:off x="4634520" y="3366180"/>
            <a:ext cx="8609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It is Not Enjoyed by Everyone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9075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내용 개체 틀 3">
            <a:extLst>
              <a:ext uri="{FF2B5EF4-FFF2-40B4-BE49-F238E27FC236}">
                <a16:creationId xmlns:a16="http://schemas.microsoft.com/office/drawing/2014/main" id="{B96A3B17-4485-4F45-A3F7-C47B8C7169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084959"/>
              </p:ext>
            </p:extLst>
          </p:nvPr>
        </p:nvGraphicFramePr>
        <p:xfrm>
          <a:off x="990601" y="1328621"/>
          <a:ext cx="525779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제목 1">
            <a:extLst>
              <a:ext uri="{FF2B5EF4-FFF2-40B4-BE49-F238E27FC236}">
                <a16:creationId xmlns:a16="http://schemas.microsoft.com/office/drawing/2014/main" id="{5ED4082C-97DC-4F1C-852C-8B936074F5B7}"/>
              </a:ext>
            </a:extLst>
          </p:cNvPr>
          <p:cNvSpPr txBox="1">
            <a:spLocks/>
          </p:cNvSpPr>
          <p:nvPr/>
        </p:nvSpPr>
        <p:spPr>
          <a:xfrm>
            <a:off x="6226628" y="2583883"/>
            <a:ext cx="5547361" cy="633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It is Enjoyed by Everyone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C7DC1CF7-291D-41E3-A4FD-3C7D74A7B2FD}"/>
              </a:ext>
            </a:extLst>
          </p:cNvPr>
          <p:cNvSpPr txBox="1">
            <a:spLocks/>
          </p:cNvSpPr>
          <p:nvPr/>
        </p:nvSpPr>
        <p:spPr>
          <a:xfrm>
            <a:off x="4634520" y="3366180"/>
            <a:ext cx="8609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It is regarded as Unhealthy Drink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315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>
            <a:extLst>
              <a:ext uri="{FF2B5EF4-FFF2-40B4-BE49-F238E27FC236}">
                <a16:creationId xmlns:a16="http://schemas.microsoft.com/office/drawing/2014/main" id="{BD796641-1130-46D1-98AF-F3440CF6A6C7}"/>
              </a:ext>
            </a:extLst>
          </p:cNvPr>
          <p:cNvSpPr/>
          <p:nvPr/>
        </p:nvSpPr>
        <p:spPr>
          <a:xfrm>
            <a:off x="2629991" y="1297577"/>
            <a:ext cx="4005943" cy="3100251"/>
          </a:xfrm>
          <a:prstGeom prst="ellipse">
            <a:avLst/>
          </a:pr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Pure Tea </a:t>
            </a:r>
            <a:r>
              <a:rPr lang="en-US" altLang="ko-KR" sz="2800" dirty="0">
                <a:solidFill>
                  <a:schemeClr val="accent2"/>
                </a:solidFill>
                <a:latin typeface="Arial Rounded MT Bold" panose="020F0704030504030204" pitchFamily="34" charset="0"/>
              </a:rPr>
              <a:t> </a:t>
            </a:r>
            <a:endParaRPr lang="ko-KR" altLang="en-US" sz="2800" dirty="0">
              <a:solidFill>
                <a:schemeClr val="accent2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3E27B1C-75CD-469C-B565-20A770CD89AA}"/>
              </a:ext>
            </a:extLst>
          </p:cNvPr>
          <p:cNvSpPr/>
          <p:nvPr/>
        </p:nvSpPr>
        <p:spPr>
          <a:xfrm>
            <a:off x="5590905" y="1314995"/>
            <a:ext cx="4005943" cy="3100251"/>
          </a:xfrm>
          <a:prstGeom prst="ellipse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en-US" altLang="ko-KR" sz="2400" dirty="0">
                <a:solidFill>
                  <a:schemeClr val="accent6"/>
                </a:solidFill>
              </a:rPr>
              <a:t>         </a:t>
            </a:r>
            <a:r>
              <a:rPr lang="en-US" altLang="ko-KR" sz="2400" dirty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ritannic Bold" panose="020B0903060703020204" pitchFamily="34" charset="0"/>
              </a:rPr>
              <a:t>Bubble Tea</a:t>
            </a:r>
            <a:endParaRPr lang="ko-KR" altLang="en-US" sz="2400" dirty="0">
              <a:solidFill>
                <a:schemeClr val="accent4"/>
              </a:solidFill>
              <a:latin typeface="Britannic Bold" panose="020B090306070302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D731B0CA-22E8-4ED4-AEB8-00AC479FA3F0}"/>
              </a:ext>
            </a:extLst>
          </p:cNvPr>
          <p:cNvSpPr txBox="1">
            <a:spLocks/>
          </p:cNvSpPr>
          <p:nvPr/>
        </p:nvSpPr>
        <p:spPr>
          <a:xfrm>
            <a:off x="2004532" y="4759551"/>
            <a:ext cx="8609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Even they sell Bubble Tea,</a:t>
            </a:r>
          </a:p>
          <a:p>
            <a:pPr algn="ctr"/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But their</a:t>
            </a:r>
            <a:r>
              <a:rPr lang="ko-KR" altLang="en-US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 </a:t>
            </a:r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marketing</a:t>
            </a:r>
            <a:r>
              <a:rPr lang="ko-KR" altLang="en-US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 </a:t>
            </a:r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is</a:t>
            </a:r>
            <a:r>
              <a:rPr lang="ko-KR" altLang="en-US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 </a:t>
            </a:r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focused on </a:t>
            </a:r>
            <a:r>
              <a:rPr lang="en-US" altLang="ko-KR" sz="2800" dirty="0" err="1">
                <a:highlight>
                  <a:srgbClr val="FFFF00"/>
                </a:highlight>
                <a:latin typeface="Comic Sans MS" panose="030F0702030302020204" pitchFamily="66" charset="0"/>
              </a:rPr>
              <a:t>PureTea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654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296F0C0A-1FEF-4077-8A6F-EA6240FB77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7356741"/>
              </p:ext>
            </p:extLst>
          </p:nvPr>
        </p:nvGraphicFramePr>
        <p:xfrm>
          <a:off x="1483415" y="945102"/>
          <a:ext cx="4609017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A19EF1B4-0F49-44D2-AE21-263819BFBC9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38656" y="0"/>
            <a:ext cx="4653776" cy="6858000"/>
          </a:xfrm>
          <a:prstGeom prst="rect">
            <a:avLst/>
          </a:prstGeom>
          <a:blipFill dpi="0" rotWithShape="1">
            <a:blip r:embed="rId3">
              <a:alphaModFix amt="4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4B0696-68E2-40ED-B597-4B87387544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9B2D1F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CDF3523-1084-4B31-B29B-383812BA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9812" y="623147"/>
            <a:ext cx="3348017" cy="2231814"/>
          </a:xfrm>
        </p:spPr>
        <p:txBody>
          <a:bodyPr>
            <a:normAutofit fontScale="90000"/>
          </a:bodyPr>
          <a:lstStyle/>
          <a:p>
            <a:br>
              <a:rPr lang="en-US" altLang="ko-KR" sz="4800" dirty="0">
                <a:solidFill>
                  <a:schemeClr val="tx1"/>
                </a:solidFill>
              </a:rPr>
            </a:br>
            <a:br>
              <a:rPr lang="en-US" altLang="ko-KR" sz="4800" dirty="0">
                <a:solidFill>
                  <a:schemeClr val="tx1"/>
                </a:solidFill>
              </a:rPr>
            </a:br>
            <a:r>
              <a:rPr lang="en-US" altLang="ko-KR" sz="4800" dirty="0">
                <a:solidFill>
                  <a:schemeClr val="tx1"/>
                </a:solidFill>
              </a:rPr>
              <a:t>After</a:t>
            </a:r>
            <a:br>
              <a:rPr lang="en-US" altLang="ko-KR" sz="4800" dirty="0">
                <a:solidFill>
                  <a:schemeClr val="tx1"/>
                </a:solidFill>
              </a:rPr>
            </a:br>
            <a:r>
              <a:rPr lang="en-US" altLang="ko-KR" sz="4800" dirty="0">
                <a:solidFill>
                  <a:schemeClr val="tx1"/>
                </a:solidFill>
              </a:rPr>
              <a:t>Entering</a:t>
            </a:r>
            <a:br>
              <a:rPr lang="en-US" altLang="ko-KR" sz="4800" dirty="0">
                <a:solidFill>
                  <a:schemeClr val="tx1"/>
                </a:solidFill>
              </a:rPr>
            </a:br>
            <a:r>
              <a:rPr lang="en-US" altLang="ko-KR" sz="4800" dirty="0">
                <a:solidFill>
                  <a:schemeClr val="tx1"/>
                </a:solidFill>
              </a:rPr>
              <a:t>the </a:t>
            </a:r>
            <a:br>
              <a:rPr lang="en-US" altLang="ko-KR" sz="4800" dirty="0">
                <a:solidFill>
                  <a:schemeClr val="tx1"/>
                </a:solidFill>
              </a:rPr>
            </a:br>
            <a:r>
              <a:rPr lang="en-US" altLang="ko-KR" sz="4800" dirty="0">
                <a:solidFill>
                  <a:schemeClr val="tx1"/>
                </a:solidFill>
              </a:rPr>
              <a:t>Market</a:t>
            </a:r>
            <a:br>
              <a:rPr lang="en-US" altLang="ko-KR" sz="4800" dirty="0">
                <a:solidFill>
                  <a:schemeClr val="tx1"/>
                </a:solidFill>
              </a:rPr>
            </a:br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A9680F-7E38-48A9-8999-0ECFB30CB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1837" y="1148303"/>
            <a:ext cx="5198243" cy="5571066"/>
          </a:xfrm>
        </p:spPr>
        <p:txBody>
          <a:bodyPr anchor="ctr">
            <a:normAutofit/>
          </a:bodyPr>
          <a:lstStyle/>
          <a:p>
            <a:endParaRPr lang="en-US" altLang="ko-KR" dirty="0">
              <a:latin typeface="Berlin Sans FB" panose="020E0602020502020306" pitchFamily="34" charset="0"/>
            </a:endParaRPr>
          </a:p>
          <a:p>
            <a:r>
              <a:rPr lang="en-US" altLang="ko-KR" dirty="0">
                <a:latin typeface="Berlin Sans FB" panose="020E0602020502020306" pitchFamily="34" charset="0"/>
              </a:rPr>
              <a:t>Even the company consistently grow bigger, startup-like management has limits</a:t>
            </a:r>
          </a:p>
          <a:p>
            <a:pPr marL="0" indent="0">
              <a:buNone/>
            </a:pPr>
            <a:r>
              <a:rPr lang="en-US" altLang="ko-KR" dirty="0">
                <a:latin typeface="Berlin Sans FB" panose="020E0602020502020306" pitchFamily="34" charset="0"/>
              </a:rPr>
              <a:t>--------------------------------------------</a:t>
            </a:r>
          </a:p>
          <a:p>
            <a:r>
              <a:rPr lang="en-US" altLang="ko-KR" dirty="0">
                <a:latin typeface="Berlin Sans FB" panose="020E0602020502020306" pitchFamily="34" charset="0"/>
              </a:rPr>
              <a:t>2014 July, global private equity firm, Unison Capital acquired Gong Cha Korea</a:t>
            </a:r>
          </a:p>
          <a:p>
            <a:r>
              <a:rPr lang="en-US" altLang="ko-KR" dirty="0">
                <a:latin typeface="Berlin Sans FB" panose="020E0602020502020306" pitchFamily="34" charset="0"/>
              </a:rPr>
              <a:t>Stated to managed by professional executive</a:t>
            </a:r>
          </a:p>
          <a:p>
            <a:r>
              <a:rPr lang="en-US" altLang="ko-KR" dirty="0">
                <a:latin typeface="Berlin Sans FB" panose="020E0602020502020306" pitchFamily="34" charset="0"/>
              </a:rPr>
              <a:t>He changed whole system and upgraded the management ability </a:t>
            </a:r>
          </a:p>
          <a:p>
            <a:pPr marL="0" indent="0">
              <a:buNone/>
            </a:pPr>
            <a:r>
              <a:rPr lang="en-US" altLang="ko-KR" dirty="0">
                <a:latin typeface="Berlin Sans FB" panose="020E0602020502020306" pitchFamily="34" charset="0"/>
              </a:rPr>
              <a:t>--------------------------------------------</a:t>
            </a:r>
          </a:p>
          <a:p>
            <a:r>
              <a:rPr lang="en-US" altLang="ko-KR" dirty="0">
                <a:latin typeface="Berlin Sans FB" panose="020E0602020502020306" pitchFamily="34" charset="0"/>
              </a:rPr>
              <a:t>It become the </a:t>
            </a:r>
            <a:r>
              <a:rPr lang="en-US" altLang="ko-KR" dirty="0" err="1">
                <a:latin typeface="Berlin Sans FB" panose="020E0602020502020306" pitchFamily="34" charset="0"/>
              </a:rPr>
              <a:t>leadar</a:t>
            </a:r>
            <a:r>
              <a:rPr lang="en-US" altLang="ko-KR" dirty="0">
                <a:latin typeface="Berlin Sans FB" panose="020E0602020502020306" pitchFamily="34" charset="0"/>
              </a:rPr>
              <a:t> of </a:t>
            </a:r>
            <a:r>
              <a:rPr lang="en-US" altLang="ko-KR" dirty="0" err="1">
                <a:latin typeface="Berlin Sans FB" panose="020E0602020502020306" pitchFamily="34" charset="0"/>
              </a:rPr>
              <a:t>S.korea</a:t>
            </a:r>
            <a:r>
              <a:rPr lang="en-US" altLang="ko-KR" dirty="0">
                <a:latin typeface="Berlin Sans FB" panose="020E0602020502020306" pitchFamily="34" charset="0"/>
              </a:rPr>
              <a:t> bubble tea </a:t>
            </a:r>
            <a:r>
              <a:rPr lang="en-US" altLang="ko-KR" dirty="0" err="1">
                <a:latin typeface="Berlin Sans FB" panose="020E0602020502020306" pitchFamily="34" charset="0"/>
              </a:rPr>
              <a:t>maket</a:t>
            </a:r>
            <a:endParaRPr lang="en-US" altLang="ko-KR" dirty="0">
              <a:latin typeface="Berlin Sans FB" panose="020E0602020502020306" pitchFamily="34" charset="0"/>
            </a:endParaRPr>
          </a:p>
          <a:p>
            <a:pPr marL="0" indent="0">
              <a:buNone/>
            </a:pPr>
            <a:endParaRPr lang="ko-KR" altLang="en-US" sz="1800" dirty="0">
              <a:latin typeface="Berlin Sans FB" panose="020E0602020502020306" pitchFamily="34" charset="0"/>
            </a:endParaRP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443054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B3BDFC-1213-4FB9-B0E5-11E3F7B95294}"/>
              </a:ext>
            </a:extLst>
          </p:cNvPr>
          <p:cNvSpPr txBox="1"/>
          <p:nvPr/>
        </p:nvSpPr>
        <p:spPr>
          <a:xfrm>
            <a:off x="3536482" y="909543"/>
            <a:ext cx="5119036" cy="5038914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How They Focused on Tea?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39394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4 hours iconì ëí ì´ë¯¸ì§ ê²ìê²°ê³¼">
            <a:extLst>
              <a:ext uri="{FF2B5EF4-FFF2-40B4-BE49-F238E27FC236}">
                <a16:creationId xmlns:a16="http://schemas.microsoft.com/office/drawing/2014/main" id="{A1FF2AA6-50B6-4D30-97D9-60C7C094A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545" y="4077443"/>
            <a:ext cx="1700620" cy="170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9D2F064-9A66-4514-B15F-0DD97EF215D5}"/>
              </a:ext>
            </a:extLst>
          </p:cNvPr>
          <p:cNvGrpSpPr/>
          <p:nvPr/>
        </p:nvGrpSpPr>
        <p:grpSpPr>
          <a:xfrm>
            <a:off x="2965545" y="1281106"/>
            <a:ext cx="1638529" cy="1638529"/>
            <a:chOff x="829219" y="787623"/>
            <a:chExt cx="1638529" cy="1638529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22B5470F-C0D8-4968-B2F5-71E68A430214}"/>
                </a:ext>
              </a:extLst>
            </p:cNvPr>
            <p:cNvSpPr/>
            <p:nvPr/>
          </p:nvSpPr>
          <p:spPr>
            <a:xfrm>
              <a:off x="829219" y="787623"/>
              <a:ext cx="1638529" cy="1638529"/>
            </a:xfrm>
            <a:prstGeom prst="ellipse">
              <a:avLst/>
            </a:prstGeom>
            <a:ln w="76200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18" name="Picture 2" descr="tea leafì ëí ì´ë¯¸ì§ ê²ìê²°ê³¼">
              <a:extLst>
                <a:ext uri="{FF2B5EF4-FFF2-40B4-BE49-F238E27FC236}">
                  <a16:creationId xmlns:a16="http://schemas.microsoft.com/office/drawing/2014/main" id="{E7671A11-80FB-4A3A-BDAF-A13A0514F3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4" t="23559" r="7750" b="20231"/>
            <a:stretch/>
          </p:blipFill>
          <p:spPr bwMode="auto">
            <a:xfrm>
              <a:off x="1032130" y="1183070"/>
              <a:ext cx="1234027" cy="871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제목 1">
            <a:extLst>
              <a:ext uri="{FF2B5EF4-FFF2-40B4-BE49-F238E27FC236}">
                <a16:creationId xmlns:a16="http://schemas.microsoft.com/office/drawing/2014/main" id="{B2EB9FF5-B0F0-4E94-986E-7FF1D4411161}"/>
              </a:ext>
            </a:extLst>
          </p:cNvPr>
          <p:cNvSpPr txBox="1">
            <a:spLocks/>
          </p:cNvSpPr>
          <p:nvPr/>
        </p:nvSpPr>
        <p:spPr>
          <a:xfrm>
            <a:off x="5026716" y="1543585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To Make a Good </a:t>
            </a:r>
            <a:r>
              <a:rPr lang="en-US" altLang="ko-KR" sz="2800" dirty="0" err="1">
                <a:highlight>
                  <a:srgbClr val="FFFF00"/>
                </a:highlight>
                <a:latin typeface="Comic Sans MS" panose="030F0702030302020204" pitchFamily="66" charset="0"/>
              </a:rPr>
              <a:t>Qualiy</a:t>
            </a:r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 Tea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321537-8A9B-4DD8-BC22-149C075EB957}"/>
              </a:ext>
            </a:extLst>
          </p:cNvPr>
          <p:cNvSpPr txBox="1"/>
          <p:nvPr/>
        </p:nvSpPr>
        <p:spPr>
          <a:xfrm>
            <a:off x="5026716" y="2027175"/>
            <a:ext cx="50658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Always use tea leaves for brewing teas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Instead of tea bags or powder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54D771B-BB56-4D0B-B0F4-220CF5377A8F}"/>
              </a:ext>
            </a:extLst>
          </p:cNvPr>
          <p:cNvSpPr txBox="1">
            <a:spLocks/>
          </p:cNvSpPr>
          <p:nvPr/>
        </p:nvSpPr>
        <p:spPr>
          <a:xfrm>
            <a:off x="5026716" y="4543330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To Keep the Quality of Tea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8C5E99-3FF4-4FE9-A1D3-75E6B493968B}"/>
              </a:ext>
            </a:extLst>
          </p:cNvPr>
          <p:cNvSpPr txBox="1"/>
          <p:nvPr/>
        </p:nvSpPr>
        <p:spPr>
          <a:xfrm>
            <a:off x="5026716" y="5026920"/>
            <a:ext cx="4823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Always rebrew the tea every 4 hours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B399DD23-BE23-4F10-BCCC-937DD6797A2F}"/>
              </a:ext>
            </a:extLst>
          </p:cNvPr>
          <p:cNvSpPr/>
          <p:nvPr/>
        </p:nvSpPr>
        <p:spPr>
          <a:xfrm>
            <a:off x="2238103" y="1087332"/>
            <a:ext cx="8569234" cy="20260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7AF3468-030B-483A-9F2E-165C3798837B}"/>
              </a:ext>
            </a:extLst>
          </p:cNvPr>
          <p:cNvSpPr/>
          <p:nvPr/>
        </p:nvSpPr>
        <p:spPr>
          <a:xfrm>
            <a:off x="2238103" y="3917520"/>
            <a:ext cx="8569234" cy="20260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40CF21F-E5A2-4767-8913-03D369614CF0}"/>
              </a:ext>
            </a:extLst>
          </p:cNvPr>
          <p:cNvSpPr/>
          <p:nvPr/>
        </p:nvSpPr>
        <p:spPr>
          <a:xfrm>
            <a:off x="0" y="0"/>
            <a:ext cx="923109" cy="7210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0ABC34-4A65-4792-8E77-D035923EF1AF}"/>
              </a:ext>
            </a:extLst>
          </p:cNvPr>
          <p:cNvSpPr txBox="1"/>
          <p:nvPr/>
        </p:nvSpPr>
        <p:spPr>
          <a:xfrm>
            <a:off x="123000" y="175114"/>
            <a:ext cx="677108" cy="27369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200" dirty="0">
                <a:latin typeface="Britannic Bold" panose="020B0903060703020204" pitchFamily="34" charset="0"/>
              </a:rPr>
              <a:t>STANDARDIZE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8136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2" name="Picture 16" descr="no preservatives colors iconì ëí ì´ë¯¸ì§ ê²ìê²°ê³¼">
            <a:extLst>
              <a:ext uri="{FF2B5EF4-FFF2-40B4-BE49-F238E27FC236}">
                <a16:creationId xmlns:a16="http://schemas.microsoft.com/office/drawing/2014/main" id="{3DACF7D5-25B0-45D0-8FD5-3B9921B11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282" y="4020480"/>
            <a:ext cx="1708313" cy="17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85DBBF3D-93C7-4AAB-BD0E-774482F4F839}"/>
              </a:ext>
            </a:extLst>
          </p:cNvPr>
          <p:cNvGrpSpPr/>
          <p:nvPr/>
        </p:nvGrpSpPr>
        <p:grpSpPr>
          <a:xfrm>
            <a:off x="2644282" y="1213457"/>
            <a:ext cx="1638529" cy="1638529"/>
            <a:chOff x="6725921" y="866580"/>
            <a:chExt cx="1638529" cy="1638529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8333AD3-48DB-432B-B998-2FBC43A4D696}"/>
                </a:ext>
              </a:extLst>
            </p:cNvPr>
            <p:cNvSpPr/>
            <p:nvPr/>
          </p:nvSpPr>
          <p:spPr>
            <a:xfrm>
              <a:off x="6725921" y="866580"/>
              <a:ext cx="1638529" cy="1638529"/>
            </a:xfrm>
            <a:prstGeom prst="ellipse">
              <a:avLst/>
            </a:prstGeom>
            <a:ln w="76200">
              <a:solidFill>
                <a:schemeClr val="accent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222" name="Picture 6" descr="cafe iconì ëí ì´ë¯¸ì§ ê²ìê²°ê³¼">
              <a:extLst>
                <a:ext uri="{FF2B5EF4-FFF2-40B4-BE49-F238E27FC236}">
                  <a16:creationId xmlns:a16="http://schemas.microsoft.com/office/drawing/2014/main" id="{C0DAEED4-4CAF-4B8C-B1F1-6E705CBC34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4333" y="915652"/>
              <a:ext cx="1391919" cy="1391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C0A0D2B5-D576-455D-B362-B129D60C7E3E}"/>
              </a:ext>
            </a:extLst>
          </p:cNvPr>
          <p:cNvSpPr txBox="1">
            <a:spLocks/>
          </p:cNvSpPr>
          <p:nvPr/>
        </p:nvSpPr>
        <p:spPr>
          <a:xfrm>
            <a:off x="4609043" y="1573950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To Make Enjoy the Tea Slowly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0000828-19D3-4E48-9682-15D436DCD504}"/>
              </a:ext>
            </a:extLst>
          </p:cNvPr>
          <p:cNvSpPr txBox="1"/>
          <p:nvPr/>
        </p:nvSpPr>
        <p:spPr>
          <a:xfrm>
            <a:off x="4609043" y="2057540"/>
            <a:ext cx="5596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Operated as café instead of take-out store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69B69138-F2D1-4D4B-AD90-089A8358CA5B}"/>
              </a:ext>
            </a:extLst>
          </p:cNvPr>
          <p:cNvSpPr txBox="1">
            <a:spLocks/>
          </p:cNvSpPr>
          <p:nvPr/>
        </p:nvSpPr>
        <p:spPr>
          <a:xfrm>
            <a:off x="4609043" y="4391047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To Make a Pure Tea 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D4279C-0481-4501-80CE-C4071DE50B40}"/>
              </a:ext>
            </a:extLst>
          </p:cNvPr>
          <p:cNvSpPr txBox="1"/>
          <p:nvPr/>
        </p:nvSpPr>
        <p:spPr>
          <a:xfrm>
            <a:off x="4609043" y="4874637"/>
            <a:ext cx="5843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Do not add preservatives and artificial colors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02D3DFA5-6FD2-47D9-B479-88DF215B3F80}"/>
              </a:ext>
            </a:extLst>
          </p:cNvPr>
          <p:cNvSpPr/>
          <p:nvPr/>
        </p:nvSpPr>
        <p:spPr>
          <a:xfrm>
            <a:off x="2046514" y="1026373"/>
            <a:ext cx="8569234" cy="20260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4EED761-ABB6-4FE9-B9AB-3FA57F3AFD3E}"/>
              </a:ext>
            </a:extLst>
          </p:cNvPr>
          <p:cNvSpPr/>
          <p:nvPr/>
        </p:nvSpPr>
        <p:spPr>
          <a:xfrm>
            <a:off x="2046514" y="3835695"/>
            <a:ext cx="8569234" cy="20260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455D8C5-3B94-470C-A5BB-9D2F748B7409}"/>
              </a:ext>
            </a:extLst>
          </p:cNvPr>
          <p:cNvSpPr/>
          <p:nvPr/>
        </p:nvSpPr>
        <p:spPr>
          <a:xfrm>
            <a:off x="0" y="0"/>
            <a:ext cx="923109" cy="72106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F669A0-B45C-4C2B-B5C9-EA8434B01C1E}"/>
              </a:ext>
            </a:extLst>
          </p:cNvPr>
          <p:cNvSpPr txBox="1"/>
          <p:nvPr/>
        </p:nvSpPr>
        <p:spPr>
          <a:xfrm>
            <a:off x="123000" y="175114"/>
            <a:ext cx="677108" cy="27369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3200" dirty="0">
                <a:latin typeface="Britannic Bold" panose="020B0903060703020204" pitchFamily="34" charset="0"/>
              </a:rPr>
              <a:t>LOCALIZE</a:t>
            </a:r>
            <a:endParaRPr lang="ko-KR" altLang="en-US" sz="3200" dirty="0"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4752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테이블, 남자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24989D2E-476B-40D5-A896-622F606BF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 r="3778"/>
          <a:stretch/>
        </p:blipFill>
        <p:spPr>
          <a:xfrm>
            <a:off x="7552944" y="10"/>
            <a:ext cx="4636008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0366A4-72C8-4805-B31D-54641DC8C48D}"/>
              </a:ext>
            </a:extLst>
          </p:cNvPr>
          <p:cNvSpPr txBox="1"/>
          <p:nvPr/>
        </p:nvSpPr>
        <p:spPr>
          <a:xfrm>
            <a:off x="633446" y="640081"/>
            <a:ext cx="6274590" cy="384924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highlight>
                  <a:srgbClr val="FFFF00"/>
                </a:highlight>
                <a:latin typeface="Comic Sans MS" panose="030F0702030302020204" pitchFamily="66" charset="0"/>
                <a:ea typeface="+mj-ea"/>
                <a:cs typeface="+mj-cs"/>
              </a:rPr>
              <a:t>Example</a:t>
            </a:r>
          </a:p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600" dirty="0">
                <a:latin typeface="+mj-lt"/>
                <a:ea typeface="+mj-ea"/>
                <a:cs typeface="+mj-cs"/>
              </a:rPr>
              <a:t>https://www.youtube.com/watch?v=NVSR-GirUJg</a:t>
            </a:r>
          </a:p>
        </p:txBody>
      </p:sp>
    </p:spTree>
    <p:extLst>
      <p:ext uri="{BB962C8B-B14F-4D97-AF65-F5344CB8AC3E}">
        <p14:creationId xmlns:p14="http://schemas.microsoft.com/office/powerpoint/2010/main" val="2534131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B3BDFC-1213-4FB9-B0E5-11E3F7B95294}"/>
              </a:ext>
            </a:extLst>
          </p:cNvPr>
          <p:cNvSpPr txBox="1"/>
          <p:nvPr/>
        </p:nvSpPr>
        <p:spPr>
          <a:xfrm>
            <a:off x="3536482" y="909543"/>
            <a:ext cx="5119036" cy="5038914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4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Local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Strategy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62051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ê³µì°¨ ë¸ê¸°ì ëí ì´ë¯¸ì§ ê²ìê²°ê³¼">
            <a:extLst>
              <a:ext uri="{FF2B5EF4-FFF2-40B4-BE49-F238E27FC236}">
                <a16:creationId xmlns:a16="http://schemas.microsoft.com/office/drawing/2014/main" id="{CC730B80-9EE5-4136-A562-D0D066F51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561" y="1344941"/>
            <a:ext cx="1384527" cy="1648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A89AA376-1072-4C05-BEE0-7D22DDE6F126}"/>
              </a:ext>
            </a:extLst>
          </p:cNvPr>
          <p:cNvSpPr/>
          <p:nvPr/>
        </p:nvSpPr>
        <p:spPr>
          <a:xfrm>
            <a:off x="1811383" y="1155937"/>
            <a:ext cx="8569234" cy="20260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A3A2CCD-6F97-45F1-A7AE-51D67B0EC32C}"/>
              </a:ext>
            </a:extLst>
          </p:cNvPr>
          <p:cNvSpPr txBox="1">
            <a:spLocks/>
          </p:cNvSpPr>
          <p:nvPr/>
        </p:nvSpPr>
        <p:spPr>
          <a:xfrm>
            <a:off x="3372088" y="1526168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Introduce Seasonal Menus Every Year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6307D3-46A6-452E-8CC0-E043B9EC5EC9}"/>
              </a:ext>
            </a:extLst>
          </p:cNvPr>
          <p:cNvSpPr txBox="1"/>
          <p:nvPr/>
        </p:nvSpPr>
        <p:spPr>
          <a:xfrm>
            <a:off x="3372088" y="2030024"/>
            <a:ext cx="58192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2017: 4 Strawberry Drinks + Strawberry Pearl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2018: Mango drinks + ?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AEE8521-DF74-4B6E-B2E9-5FFF52603AA6}"/>
              </a:ext>
            </a:extLst>
          </p:cNvPr>
          <p:cNvSpPr/>
          <p:nvPr/>
        </p:nvSpPr>
        <p:spPr>
          <a:xfrm>
            <a:off x="1811383" y="3812052"/>
            <a:ext cx="8569234" cy="20260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EB0AB03-F8FC-4913-96DD-512077B936C2}"/>
              </a:ext>
            </a:extLst>
          </p:cNvPr>
          <p:cNvSpPr txBox="1">
            <a:spLocks/>
          </p:cNvSpPr>
          <p:nvPr/>
        </p:nvSpPr>
        <p:spPr>
          <a:xfrm>
            <a:off x="3372088" y="4452722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Introduce Delivery Service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D90F9F-D508-4F18-9062-3886DCB04779}"/>
              </a:ext>
            </a:extLst>
          </p:cNvPr>
          <p:cNvSpPr txBox="1"/>
          <p:nvPr/>
        </p:nvSpPr>
        <p:spPr>
          <a:xfrm>
            <a:off x="3372088" y="4956578"/>
            <a:ext cx="4051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Mainly focusing on Office Area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pic>
        <p:nvPicPr>
          <p:cNvPr id="18440" name="Picture 8" descr="delivery man coffeeì ëí ì´ë¯¸ì§ ê²ìê²°ê³¼">
            <a:extLst>
              <a:ext uri="{FF2B5EF4-FFF2-40B4-BE49-F238E27FC236}">
                <a16:creationId xmlns:a16="http://schemas.microsoft.com/office/drawing/2014/main" id="{EE7AD96D-45D9-4913-B6EE-719593017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89844" l="7174" r="89898">
                        <a14:foregroundMark x1="37628" y1="63672" x2="43777" y2="66602"/>
                        <a14:foregroundMark x1="54758" y1="64063" x2="61493" y2="63672"/>
                        <a14:foregroundMark x1="55344" y1="59570" x2="60908" y2="61621"/>
                        <a14:foregroundMark x1="38360" y1="58398" x2="44070" y2="63379"/>
                        <a14:foregroundMark x1="35871" y1="76172" x2="45534" y2="76660"/>
                        <a14:foregroundMark x1="47584" y1="36719" x2="48902" y2="35547"/>
                        <a14:foregroundMark x1="43777" y1="7324" x2="49195" y2="8496"/>
                        <a14:foregroundMark x1="9517" y1="55176" x2="7174" y2="695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574" y="3932950"/>
            <a:ext cx="1298514" cy="194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481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ê³µì°¨ ë¸ê¸° ë©ë´ì ëí ì´ë¯¸ì§ ê²ìê²°ê³¼">
            <a:extLst>
              <a:ext uri="{FF2B5EF4-FFF2-40B4-BE49-F238E27FC236}">
                <a16:creationId xmlns:a16="http://schemas.microsoft.com/office/drawing/2014/main" id="{D738020A-BF85-4DEE-A623-018382C5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10" y="643467"/>
            <a:ext cx="394152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ê³µì°¨ ë§ê³ ì ëí ì´ë¯¸ì§ ê²ìê²°ê³¼">
            <a:extLst>
              <a:ext uri="{FF2B5EF4-FFF2-40B4-BE49-F238E27FC236}">
                <a16:creationId xmlns:a16="http://schemas.microsoft.com/office/drawing/2014/main" id="{4DF03597-3F20-4B64-A3CF-2010D0533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67" y="781641"/>
            <a:ext cx="5294716" cy="529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712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427C1D9-DAE5-4B0D-BB25-8A7DC78D2885}"/>
              </a:ext>
            </a:extLst>
          </p:cNvPr>
          <p:cNvSpPr/>
          <p:nvPr/>
        </p:nvSpPr>
        <p:spPr>
          <a:xfrm>
            <a:off x="1811383" y="3812052"/>
            <a:ext cx="8569234" cy="20260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946B842C-FDF9-484A-A585-75A9EABA8BBE}"/>
              </a:ext>
            </a:extLst>
          </p:cNvPr>
          <p:cNvSpPr txBox="1">
            <a:spLocks/>
          </p:cNvSpPr>
          <p:nvPr/>
        </p:nvSpPr>
        <p:spPr>
          <a:xfrm>
            <a:off x="3372088" y="4423568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Opened Airport Store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D8BE54-B304-4BD0-9150-AAD81339079C}"/>
              </a:ext>
            </a:extLst>
          </p:cNvPr>
          <p:cNvSpPr txBox="1"/>
          <p:nvPr/>
        </p:nvSpPr>
        <p:spPr>
          <a:xfrm>
            <a:off x="3372088" y="4927424"/>
            <a:ext cx="5423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To promote Gong Cha to more foreigners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538FA487-30F5-4F2C-BEBE-8CED8EFF6877}"/>
              </a:ext>
            </a:extLst>
          </p:cNvPr>
          <p:cNvSpPr/>
          <p:nvPr/>
        </p:nvSpPr>
        <p:spPr>
          <a:xfrm>
            <a:off x="1811383" y="1155937"/>
            <a:ext cx="8569234" cy="2026079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9238C6AA-D8A9-4AEB-A8C4-B5A22CFFB123}"/>
              </a:ext>
            </a:extLst>
          </p:cNvPr>
          <p:cNvSpPr txBox="1">
            <a:spLocks/>
          </p:cNvSpPr>
          <p:nvPr/>
        </p:nvSpPr>
        <p:spPr>
          <a:xfrm>
            <a:off x="3372088" y="1762841"/>
            <a:ext cx="8318810" cy="6055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highlight>
                  <a:srgbClr val="FFFF00"/>
                </a:highlight>
                <a:latin typeface="Comic Sans MS" panose="030F0702030302020204" pitchFamily="66" charset="0"/>
              </a:rPr>
              <a:t>Introduced Different Type of Dessert</a:t>
            </a:r>
            <a:endParaRPr lang="ko-KR" altLang="en-US" sz="2800" dirty="0">
              <a:highlight>
                <a:srgbClr val="FFFF00"/>
              </a:highlight>
              <a:latin typeface="Comic Sans MS" panose="030F0702030302020204" pitchFamily="66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66448-EFD7-46D7-8390-6188C7D82300}"/>
              </a:ext>
            </a:extLst>
          </p:cNvPr>
          <p:cNvSpPr txBox="1"/>
          <p:nvPr/>
        </p:nvSpPr>
        <p:spPr>
          <a:xfrm>
            <a:off x="3372088" y="2266697"/>
            <a:ext cx="52613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Berlin Sans FB" panose="020E0602020502020306" pitchFamily="34" charset="0"/>
              </a:rPr>
              <a:t>Introduced Taiwanese Mango Ice Flakes</a:t>
            </a:r>
          </a:p>
          <a:p>
            <a:r>
              <a:rPr lang="en-US" altLang="ko-KR" sz="2400" dirty="0">
                <a:latin typeface="Berlin Sans FB" panose="020E0602020502020306" pitchFamily="34" charset="0"/>
              </a:rPr>
              <a:t> </a:t>
            </a:r>
            <a:endParaRPr lang="ko-KR" altLang="en-US" sz="2400" dirty="0">
              <a:latin typeface="Berlin Sans FB" panose="020E0602020502020306" pitchFamily="34" charset="0"/>
            </a:endParaRPr>
          </a:p>
        </p:txBody>
      </p:sp>
      <p:pic>
        <p:nvPicPr>
          <p:cNvPr id="17416" name="Picture 8" descr="airport iconì ëí ì´ë¯¸ì§ ê²ìê²°ê³¼">
            <a:extLst>
              <a:ext uri="{FF2B5EF4-FFF2-40B4-BE49-F238E27FC236}">
                <a16:creationId xmlns:a16="http://schemas.microsoft.com/office/drawing/2014/main" id="{56DB2826-C2F1-4DA4-82E6-83ADE99A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588" y="4175341"/>
            <a:ext cx="1299500" cy="129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mango ice flakes iconì ëí ì´ë¯¸ì§ ê²ìê²°ê³¼">
            <a:extLst>
              <a:ext uri="{FF2B5EF4-FFF2-40B4-BE49-F238E27FC236}">
                <a16:creationId xmlns:a16="http://schemas.microsoft.com/office/drawing/2014/main" id="{DA1EE1A0-FB9D-4593-A8CA-CC19B6C5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07" b="92610" l="4308" r="90000">
                        <a14:foregroundMark x1="28462" y1="86605" x2="44308" y2="88915"/>
                        <a14:foregroundMark x1="47846" y1="87991" x2="59077" y2="80600"/>
                        <a14:foregroundMark x1="68000" y1="72979" x2="72615" y2="67667"/>
                        <a14:foregroundMark x1="78154" y1="55427" x2="76154" y2="63741"/>
                        <a14:foregroundMark x1="19846" y1="33256" x2="18923" y2="32102"/>
                        <a14:foregroundMark x1="6615" y1="59815" x2="7231" y2="47806"/>
                        <a14:foregroundMark x1="7231" y1="47806" x2="9077" y2="43187"/>
                        <a14:foregroundMark x1="6923" y1="42494" x2="6154" y2="53349"/>
                        <a14:foregroundMark x1="8154" y1="39954" x2="22769" y2="26790"/>
                        <a14:foregroundMark x1="22769" y1="26790" x2="26154" y2="25866"/>
                        <a14:foregroundMark x1="6462" y1="45266" x2="5692" y2="52656"/>
                        <a14:foregroundMark x1="43231" y1="9931" x2="41538" y2="9007"/>
                        <a14:foregroundMark x1="50769" y1="92610" x2="37231" y2="91224"/>
                        <a14:foregroundMark x1="43538" y1="82679" x2="35846" y2="81293"/>
                        <a14:foregroundMark x1="19231" y1="75058" x2="14462" y2="72055"/>
                        <a14:foregroundMark x1="5846" y1="48730" x2="4308" y2="56813"/>
                        <a14:foregroundMark x1="5846" y1="45266" x2="4923" y2="503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176" y="1570454"/>
            <a:ext cx="1832883" cy="1220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6536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ê´ë ¨ ì´ë¯¸ì§">
            <a:extLst>
              <a:ext uri="{FF2B5EF4-FFF2-40B4-BE49-F238E27FC236}">
                <a16:creationId xmlns:a16="http://schemas.microsoft.com/office/drawing/2014/main" id="{43ADAC4A-2F0C-438B-B80C-52F690FEE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199" y="643467"/>
            <a:ext cx="3927601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2186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ê³µì°¨ ë§¤ì¥ì ëí ì´ë¯¸ì§ ê²ìê²°ê³¼">
            <a:extLst>
              <a:ext uri="{FF2B5EF4-FFF2-40B4-BE49-F238E27FC236}">
                <a16:creationId xmlns:a16="http://schemas.microsoft.com/office/drawing/2014/main" id="{ECF410F2-F28F-4891-A3AF-090DCDAFC4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03" r="-1" b="1448"/>
          <a:stretch/>
        </p:blipFill>
        <p:spPr bwMode="auto">
          <a:xfrm>
            <a:off x="5419264" y="3265080"/>
            <a:ext cx="6129269" cy="359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mblogthumb-phinf.pstatic.net/MjAxODAyMDNfODQg/MDAxNTE3NjQ1MDk2NTE1.dgBQ7odTBy3W2MafTpSyiO4jlFJOXqneykmsmAlCGpsg.BvgxdgETy-DYM73rHAJi152D_1KornTx-5dIMCGzhl4g.JPEG.pluslife52/%EC%9D%B8%EC%B2%9C%EA%B3%B5%ED%95%AD_%EA%B3%B5%EC%B0%A8.jpg?type=w2">
            <a:extLst>
              <a:ext uri="{FF2B5EF4-FFF2-40B4-BE49-F238E27FC236}">
                <a16:creationId xmlns:a16="http://schemas.microsoft.com/office/drawing/2014/main" id="{A5FB8C96-53DD-419C-9B5E-AC2826CEF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61" b="-2"/>
          <a:stretch/>
        </p:blipFill>
        <p:spPr bwMode="auto">
          <a:xfrm>
            <a:off x="643467" y="-5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9910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0"/>
            <a:ext cx="6743844" cy="1609344"/>
          </a:xfrm>
        </p:spPr>
        <p:txBody>
          <a:bodyPr>
            <a:normAutofit/>
          </a:bodyPr>
          <a:lstStyle/>
          <a:p>
            <a:r>
              <a:rPr lang="en-US" altLang="ko-KR" sz="4800"/>
              <a:t>BASIC STRATEGY</a:t>
            </a:r>
            <a:endParaRPr lang="ko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3BF159-0448-4966-9AF8-761D85D894BC}"/>
              </a:ext>
            </a:extLst>
          </p:cNvPr>
          <p:cNvSpPr txBox="1"/>
          <p:nvPr/>
        </p:nvSpPr>
        <p:spPr>
          <a:xfrm>
            <a:off x="766354" y="1854926"/>
            <a:ext cx="11277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Selling Product               Beverage Based on Tea</a:t>
            </a:r>
          </a:p>
          <a:p>
            <a:endParaRPr lang="en-US" altLang="ko-KR" dirty="0"/>
          </a:p>
          <a:p>
            <a:r>
              <a:rPr lang="en-US" altLang="ko-KR" dirty="0"/>
              <a:t>Main Selling Product     Bubble Tea,  Milk Foam,  Creative Mix            </a:t>
            </a:r>
            <a:r>
              <a:rPr lang="en-US" altLang="ko-KR" dirty="0">
                <a:highlight>
                  <a:srgbClr val="FFFF00"/>
                </a:highlight>
              </a:rPr>
              <a:t>Same as Global Stores</a:t>
            </a:r>
          </a:p>
          <a:p>
            <a:r>
              <a:rPr lang="en-US" altLang="ko-KR" dirty="0"/>
              <a:t>                                                                                        (yogurt, juice)</a:t>
            </a:r>
          </a:p>
          <a:p>
            <a:endParaRPr lang="en-US" altLang="ko-KR" dirty="0"/>
          </a:p>
          <a:p>
            <a:r>
              <a:rPr lang="en-US" altLang="ko-KR" dirty="0"/>
              <a:t>Price Point                       Over 100 NTD                                                       </a:t>
            </a:r>
            <a:r>
              <a:rPr lang="en-US" altLang="ko-KR" dirty="0">
                <a:highlight>
                  <a:srgbClr val="FFFF00"/>
                </a:highlight>
              </a:rPr>
              <a:t>High Price Point</a:t>
            </a:r>
          </a:p>
          <a:p>
            <a:endParaRPr lang="en-US" altLang="ko-KR" dirty="0"/>
          </a:p>
          <a:p>
            <a:r>
              <a:rPr lang="en-US" altLang="ko-KR" dirty="0"/>
              <a:t>Bubble Tea Price            113 NTD                                                                 </a:t>
            </a:r>
            <a:r>
              <a:rPr lang="en-US" altLang="ko-KR" dirty="0">
                <a:highlight>
                  <a:srgbClr val="FFFF00"/>
                </a:highlight>
              </a:rPr>
              <a:t>Starbucks Americano 121 NTD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Type of Stores                 Cafeteria, Take-Out                                             </a:t>
            </a:r>
            <a:r>
              <a:rPr lang="en-US" altLang="ko-KR" dirty="0">
                <a:highlight>
                  <a:srgbClr val="FFFF00"/>
                </a:highlight>
              </a:rPr>
              <a:t>Mainly Focusing on Cafeteria</a:t>
            </a:r>
            <a:r>
              <a:rPr lang="en-US" altLang="ko-KR" dirty="0"/>
              <a:t>                     </a:t>
            </a:r>
          </a:p>
          <a:p>
            <a:endParaRPr lang="en-US" altLang="ko-KR" dirty="0"/>
          </a:p>
          <a:p>
            <a:r>
              <a:rPr lang="en-US" altLang="ko-KR" dirty="0"/>
              <a:t>Number of Stores	           380+                                                                        </a:t>
            </a:r>
            <a:r>
              <a:rPr lang="en-US" altLang="ko-KR" dirty="0">
                <a:highlight>
                  <a:srgbClr val="FFFF00"/>
                </a:highlight>
              </a:rPr>
              <a:t>The Leader of Market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40C47B7B-A158-488F-8AAD-F161EBB7B151}"/>
              </a:ext>
            </a:extLst>
          </p:cNvPr>
          <p:cNvCxnSpPr>
            <a:cxnSpLocks/>
          </p:cNvCxnSpPr>
          <p:nvPr/>
        </p:nvCxnSpPr>
        <p:spPr>
          <a:xfrm>
            <a:off x="836022" y="4357572"/>
            <a:ext cx="10368472" cy="0"/>
          </a:xfrm>
          <a:prstGeom prst="line">
            <a:avLst/>
          </a:prstGeom>
          <a:ln w="190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8E74CDD-765F-40B4-B710-94E1D9C41412}"/>
              </a:ext>
            </a:extLst>
          </p:cNvPr>
          <p:cNvCxnSpPr>
            <a:cxnSpLocks/>
          </p:cNvCxnSpPr>
          <p:nvPr/>
        </p:nvCxnSpPr>
        <p:spPr>
          <a:xfrm>
            <a:off x="836022" y="3039292"/>
            <a:ext cx="10269611" cy="0"/>
          </a:xfrm>
          <a:prstGeom prst="line">
            <a:avLst/>
          </a:prstGeom>
          <a:ln w="190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BFA88249-161C-4262-8C8B-44A079EA3674}"/>
              </a:ext>
            </a:extLst>
          </p:cNvPr>
          <p:cNvCxnSpPr>
            <a:cxnSpLocks/>
          </p:cNvCxnSpPr>
          <p:nvPr/>
        </p:nvCxnSpPr>
        <p:spPr>
          <a:xfrm>
            <a:off x="836022" y="2342606"/>
            <a:ext cx="10269611" cy="0"/>
          </a:xfrm>
          <a:prstGeom prst="line">
            <a:avLst/>
          </a:prstGeom>
          <a:ln w="190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4D60704-8B2E-4C89-9897-8FD4FA808971}"/>
              </a:ext>
            </a:extLst>
          </p:cNvPr>
          <p:cNvCxnSpPr>
            <a:cxnSpLocks/>
          </p:cNvCxnSpPr>
          <p:nvPr/>
        </p:nvCxnSpPr>
        <p:spPr>
          <a:xfrm>
            <a:off x="815784" y="3692435"/>
            <a:ext cx="10269611" cy="0"/>
          </a:xfrm>
          <a:prstGeom prst="line">
            <a:avLst/>
          </a:prstGeom>
          <a:ln w="190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6E1B3FF-B957-4C09-A7A2-128AEE6C6302}"/>
              </a:ext>
            </a:extLst>
          </p:cNvPr>
          <p:cNvCxnSpPr>
            <a:cxnSpLocks/>
          </p:cNvCxnSpPr>
          <p:nvPr/>
        </p:nvCxnSpPr>
        <p:spPr>
          <a:xfrm>
            <a:off x="836022" y="5062967"/>
            <a:ext cx="10368472" cy="0"/>
          </a:xfrm>
          <a:prstGeom prst="line">
            <a:avLst/>
          </a:prstGeom>
          <a:ln w="190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0869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B3BDFC-1213-4FB9-B0E5-11E3F7B95294}"/>
              </a:ext>
            </a:extLst>
          </p:cNvPr>
          <p:cNvSpPr txBox="1"/>
          <p:nvPr/>
        </p:nvSpPr>
        <p:spPr>
          <a:xfrm>
            <a:off x="3536482" y="909543"/>
            <a:ext cx="5119036" cy="5038914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Conclusion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14769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D4FAD8E3-A018-4E81-AC16-BB259FCACA20}"/>
              </a:ext>
            </a:extLst>
          </p:cNvPr>
          <p:cNvSpPr txBox="1">
            <a:spLocks/>
          </p:cNvSpPr>
          <p:nvPr/>
        </p:nvSpPr>
        <p:spPr>
          <a:xfrm>
            <a:off x="1971200" y="2766218"/>
            <a:ext cx="8609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j-cs"/>
              </a:rPr>
              <a:t>Operating Profit Rate is Very High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23609BE-44CD-4D75-941D-15D120E13455}"/>
              </a:ext>
            </a:extLst>
          </p:cNvPr>
          <p:cNvSpPr/>
          <p:nvPr/>
        </p:nvSpPr>
        <p:spPr>
          <a:xfrm>
            <a:off x="1290153" y="7109894"/>
            <a:ext cx="903249" cy="98130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098" name="Picture 2" descr="ë²ë¸í° ë¸ëë ë¡ê³ ì ëí ì´ë¯¸ì§ ê²ìê²°ê³¼">
            <a:extLst>
              <a:ext uri="{FF2B5EF4-FFF2-40B4-BE49-F238E27FC236}">
                <a16:creationId xmlns:a16="http://schemas.microsoft.com/office/drawing/2014/main" id="{A9AE2427-3456-4C47-B25F-B23B8D155E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t="36905" r="13750" b="38009"/>
          <a:stretch/>
        </p:blipFill>
        <p:spPr bwMode="auto">
          <a:xfrm>
            <a:off x="3259693" y="1720574"/>
            <a:ext cx="5672613" cy="117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694DAF-8C34-4D40-A13F-D7103829D9A2}"/>
              </a:ext>
            </a:extLst>
          </p:cNvPr>
          <p:cNvSpPr txBox="1"/>
          <p:nvPr/>
        </p:nvSpPr>
        <p:spPr>
          <a:xfrm>
            <a:off x="2629989" y="3676282"/>
            <a:ext cx="73000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맑은 고딕" panose="020B0503020000020004" pitchFamily="50" charset="-127"/>
                <a:cs typeface="+mn-cs"/>
              </a:rPr>
              <a:t>     [Gong Cha Korea  22%] vs [Starbucks Global 20%]</a:t>
            </a: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dirty="0">
                <a:solidFill>
                  <a:prstClr val="black"/>
                </a:solidFill>
                <a:latin typeface="Berlin Sans FB" panose="020E0602020502020306" pitchFamily="34" charset="0"/>
                <a:ea typeface="맑은 고딕" panose="020B0503020000020004" pitchFamily="50" charset="-127"/>
              </a:rPr>
              <a:t>Derived by premium image and their expensive price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0D272103-5DED-4A3E-BB89-ADFADD248B11}"/>
              </a:ext>
            </a:extLst>
          </p:cNvPr>
          <p:cNvSpPr txBox="1">
            <a:spLocks/>
          </p:cNvSpPr>
          <p:nvPr/>
        </p:nvSpPr>
        <p:spPr>
          <a:xfrm>
            <a:off x="1971200" y="4380266"/>
            <a:ext cx="86093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mic Sans MS" panose="030F0702030302020204" pitchFamily="66" charset="0"/>
                <a:ea typeface="맑은 고딕" panose="020B0503020000020004" pitchFamily="50" charset="-127"/>
                <a:cs typeface="+mj-cs"/>
              </a:rPr>
              <a:t>Acquired Headquarters of Gong Cha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omic Sans MS" panose="030F0702030302020204" pitchFamily="66" charset="0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99B93-2F05-435B-8B40-20C9C63F2589}"/>
              </a:ext>
            </a:extLst>
          </p:cNvPr>
          <p:cNvSpPr txBox="1"/>
          <p:nvPr/>
        </p:nvSpPr>
        <p:spPr>
          <a:xfrm>
            <a:off x="3001083" y="5290330"/>
            <a:ext cx="6928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맑은 고딕" panose="020B0503020000020004" pitchFamily="50" charset="-127"/>
                <a:cs typeface="+mn-cs"/>
              </a:rPr>
              <a:t>St</a:t>
            </a:r>
            <a:r>
              <a:rPr lang="en-US" altLang="ko-KR" sz="2400" dirty="0" err="1">
                <a:solidFill>
                  <a:prstClr val="black"/>
                </a:solidFill>
                <a:latin typeface="Berlin Sans FB" panose="020E0602020502020306" pitchFamily="34" charset="0"/>
                <a:ea typeface="맑은 고딕" panose="020B0503020000020004" pitchFamily="50" charset="-127"/>
              </a:rPr>
              <a:t>arted</a:t>
            </a:r>
            <a:r>
              <a:rPr lang="en-US" altLang="ko-KR" sz="2400" dirty="0">
                <a:solidFill>
                  <a:prstClr val="black"/>
                </a:solidFill>
                <a:latin typeface="Berlin Sans FB" panose="020E0602020502020306" pitchFamily="34" charset="0"/>
                <a:ea typeface="맑은 고딕" panose="020B0503020000020004" pitchFamily="50" charset="-127"/>
              </a:rPr>
              <a:t> to control whole branches all over the world</a:t>
            </a:r>
          </a:p>
          <a:p>
            <a:pPr marR="0" lvl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erlin Sans FB" panose="020E0602020502020306" pitchFamily="34" charset="0"/>
                <a:ea typeface="맑은 고딕" panose="020B0503020000020004" pitchFamily="50" charset="-127"/>
                <a:cs typeface="+mn-cs"/>
              </a:rPr>
              <a:t>But it is still a </a:t>
            </a:r>
            <a:r>
              <a:rPr lang="en-US" altLang="ko-KR" sz="2400" dirty="0">
                <a:solidFill>
                  <a:prstClr val="black"/>
                </a:solidFill>
                <a:latin typeface="Berlin Sans FB" panose="020E0602020502020306" pitchFamily="34" charset="0"/>
                <a:ea typeface="맑은 고딕" panose="020B0503020000020004" pitchFamily="50" charset="-127"/>
              </a:rPr>
              <a:t>Taiwanese company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erlin Sans FB" panose="020E0602020502020306" pitchFamily="34" charset="0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879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6832FA-32E1-48D4-BC21-46DED632D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485" y="25509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latin typeface="Bradley Hand ITC" panose="03070402050302030203" pitchFamily="66" charset="0"/>
              </a:rPr>
              <a:t>Thank You for Listening!!</a:t>
            </a:r>
            <a:endParaRPr lang="ko-KR" altLang="en-US" dirty="0">
              <a:latin typeface="Bradley Hand ITC" panose="0307040205030203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9178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B3BDFC-1213-4FB9-B0E5-11E3F7B95294}"/>
              </a:ext>
            </a:extLst>
          </p:cNvPr>
          <p:cNvSpPr txBox="1"/>
          <p:nvPr/>
        </p:nvSpPr>
        <p:spPr>
          <a:xfrm>
            <a:off x="1925397" y="1515040"/>
            <a:ext cx="3888786" cy="3827920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3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How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3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They are successful</a:t>
            </a:r>
            <a:r>
              <a:rPr lang="en-US" altLang="ko-KR" sz="48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?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D724D-DE0B-4C68-A3D6-C22E39C634B3}"/>
              </a:ext>
            </a:extLst>
          </p:cNvPr>
          <p:cNvSpPr txBox="1"/>
          <p:nvPr/>
        </p:nvSpPr>
        <p:spPr>
          <a:xfrm>
            <a:off x="6752288" y="1515040"/>
            <a:ext cx="3888786" cy="3827920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8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What is 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Different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dirty="0">
                <a:solidFill>
                  <a:srgbClr val="FFFFFF"/>
                </a:solidFill>
                <a:latin typeface="Comic Sans MS" panose="030F0702030302020204" pitchFamily="66" charset="0"/>
                <a:ea typeface="+mj-ea"/>
                <a:cs typeface="+mj-cs"/>
              </a:rPr>
              <a:t>from Others?</a:t>
            </a:r>
          </a:p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4400" dirty="0">
              <a:solidFill>
                <a:srgbClr val="FFFFFF"/>
              </a:solidFill>
              <a:latin typeface="Comic Sans MS" panose="030F0702030302020204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36779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63811-8B20-4D60-8420-F3F6BFD77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3AC00-96CA-4381-9573-46EB3DDC9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94C002A-71EC-4E30-907D-0EA9CDBF9244}"/>
              </a:ext>
            </a:extLst>
          </p:cNvPr>
          <p:cNvSpPr/>
          <p:nvPr/>
        </p:nvSpPr>
        <p:spPr>
          <a:xfrm>
            <a:off x="365760" y="2875050"/>
            <a:ext cx="1638529" cy="903425"/>
          </a:xfrm>
          <a:prstGeom prst="round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1"/>
                </a:solidFill>
                <a:latin typeface="Britannic Bold" panose="020B0903060703020204" pitchFamily="34" charset="0"/>
              </a:rPr>
              <a:t>STANDAR</a:t>
            </a:r>
          </a:p>
          <a:p>
            <a:pPr algn="ctr"/>
            <a:r>
              <a:rPr lang="en-US" altLang="ko-KR" dirty="0">
                <a:solidFill>
                  <a:schemeClr val="accent1"/>
                </a:solidFill>
                <a:latin typeface="Britannic Bold" panose="020B0903060703020204" pitchFamily="34" charset="0"/>
              </a:rPr>
              <a:t>DIZATION</a:t>
            </a: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F875D85B-AA52-4B33-ACB9-17D61FCAF70E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620600" y="1577713"/>
            <a:ext cx="861762" cy="173291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연결선: 구부러짐 5">
            <a:extLst>
              <a:ext uri="{FF2B5EF4-FFF2-40B4-BE49-F238E27FC236}">
                <a16:creationId xmlns:a16="http://schemas.microsoft.com/office/drawing/2014/main" id="{7750AD9F-D063-43CC-A431-33FBD55975A8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1598943" y="3364557"/>
            <a:ext cx="905076" cy="173291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715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12" y="203780"/>
            <a:ext cx="6743844" cy="1363763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Basic strategy</a:t>
            </a:r>
            <a:endParaRPr lang="ko-KR" altLang="en-US" sz="4800" dirty="0"/>
          </a:p>
        </p:txBody>
      </p:sp>
      <p:pic>
        <p:nvPicPr>
          <p:cNvPr id="27650" name="Picture 2" descr="http://www.gong-cha.co.kr/uploads/product/20170413/C8ISd5uR3eaAcKrL_20170413.jpg">
            <a:extLst>
              <a:ext uri="{FF2B5EF4-FFF2-40B4-BE49-F238E27FC236}">
                <a16:creationId xmlns:a16="http://schemas.microsoft.com/office/drawing/2014/main" id="{E9E96676-5143-47F1-8C4D-52A6CFE71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909" l="9893" r="89840">
                        <a14:foregroundMark x1="78877" y1="16591" x2="77807" y2="23409"/>
                        <a14:foregroundMark x1="63369" y1="27045" x2="41711" y2="33864"/>
                        <a14:foregroundMark x1="41711" y1="33864" x2="47861" y2="44773"/>
                        <a14:foregroundMark x1="47861" y1="44773" x2="62567" y2="50227"/>
                        <a14:foregroundMark x1="62567" y1="50227" x2="53476" y2="65000"/>
                        <a14:foregroundMark x1="20588" y1="19773" x2="19519" y2="20227"/>
                        <a14:foregroundMark x1="20053" y1="19091" x2="32353" y2="12727"/>
                        <a14:foregroundMark x1="32353" y1="12727" x2="40107" y2="11364"/>
                        <a14:foregroundMark x1="75936" y1="15909" x2="65775" y2="12727"/>
                        <a14:foregroundMark x1="45455" y1="90909" x2="56684" y2="897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3" y="1914452"/>
            <a:ext cx="1781175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://www.gong-cha.co.kr/uploads/product/20170413/yt72VsTre5XlQLGJ_20170413.jpg">
            <a:extLst>
              <a:ext uri="{FF2B5EF4-FFF2-40B4-BE49-F238E27FC236}">
                <a16:creationId xmlns:a16="http://schemas.microsoft.com/office/drawing/2014/main" id="{520AB9A1-B830-445E-B6F6-C9F5A528F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455" l="9893" r="89840">
                        <a14:foregroundMark x1="77807" y1="19545" x2="76471" y2="23636"/>
                        <a14:foregroundMark x1="76471" y1="17273" x2="76471" y2="17273"/>
                        <a14:foregroundMark x1="23262" y1="17045" x2="20053" y2="19545"/>
                        <a14:foregroundMark x1="74332" y1="15909" x2="67112" y2="14773"/>
                        <a14:foregroundMark x1="70588" y1="14773" x2="68449" y2="14318"/>
                        <a14:foregroundMark x1="72727" y1="14091" x2="68449" y2="13864"/>
                        <a14:foregroundMark x1="23262" y1="15682" x2="26738" y2="14773"/>
                        <a14:foregroundMark x1="41444" y1="89773" x2="52674" y2="90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26" y="2016905"/>
            <a:ext cx="1781176" cy="2095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http://www.gong-cha.co.kr/uploads/product/20170413/nLeGCazw0c4hsoW5_20170413.jpg">
            <a:extLst>
              <a:ext uri="{FF2B5EF4-FFF2-40B4-BE49-F238E27FC236}">
                <a16:creationId xmlns:a16="http://schemas.microsoft.com/office/drawing/2014/main" id="{D681F993-1195-415D-868F-83C060DFE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3" b="90000" l="9893" r="89840">
                        <a14:foregroundMark x1="43316" y1="9773" x2="51337" y2="10000"/>
                        <a14:foregroundMark x1="40107" y1="88864" x2="54278" y2="89773"/>
                        <a14:foregroundMark x1="54278" y1="89773" x2="59626" y2="88182"/>
                        <a14:foregroundMark x1="23797" y1="32045" x2="24599" y2="37045"/>
                        <a14:foregroundMark x1="25936" y1="44545" x2="30214" y2="7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106" y="2016904"/>
            <a:ext cx="1956893" cy="2302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http://www.gong-cha.co.kr/uploads/product/20170413/MO3JCGtP1KgFQc2v_20170413.jpg">
            <a:extLst>
              <a:ext uri="{FF2B5EF4-FFF2-40B4-BE49-F238E27FC236}">
                <a16:creationId xmlns:a16="http://schemas.microsoft.com/office/drawing/2014/main" id="{450DF269-E02D-4C07-AE72-C11363FCA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227" l="9893" r="89840">
                        <a14:foregroundMark x1="45455" y1="11136" x2="53743" y2="11591"/>
                        <a14:foregroundMark x1="38235" y1="90000" x2="51604" y2="90227"/>
                        <a14:foregroundMark x1="51604" y1="90227" x2="59626" y2="888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368" y="1947275"/>
            <a:ext cx="2053209" cy="241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http://www.gong-cha.co.kr/uploads/product/20170413/afghrSIG03JAe7Nd_20170413.jpg">
            <a:extLst>
              <a:ext uri="{FF2B5EF4-FFF2-40B4-BE49-F238E27FC236}">
                <a16:creationId xmlns:a16="http://schemas.microsoft.com/office/drawing/2014/main" id="{8CC36459-8D99-43B0-8D73-742AC48D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227" l="9893" r="89840">
                        <a14:foregroundMark x1="25401" y1="18182" x2="34225" y2="14545"/>
                        <a14:foregroundMark x1="25401" y1="17955" x2="29412" y2="16136"/>
                        <a14:foregroundMark x1="25134" y1="18409" x2="23262" y2="17955"/>
                        <a14:foregroundMark x1="76203" y1="26136" x2="75134" y2="30682"/>
                        <a14:foregroundMark x1="79144" y1="20682" x2="78610" y2="25000"/>
                        <a14:foregroundMark x1="40374" y1="89091" x2="54011" y2="902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477" y="1914452"/>
            <a:ext cx="1868261" cy="2197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http://www.gong-cha.co.kr/uploads/product/20170413/xpSGVtcKafOXYMF3_20170413.jpg">
            <a:extLst>
              <a:ext uri="{FF2B5EF4-FFF2-40B4-BE49-F238E27FC236}">
                <a16:creationId xmlns:a16="http://schemas.microsoft.com/office/drawing/2014/main" id="{EF1D146E-A1D7-4490-8D85-C96977332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545" b="90000" l="9893" r="89840">
                        <a14:foregroundMark x1="25668" y1="15455" x2="29412" y2="13636"/>
                        <a14:foregroundMark x1="39572" y1="11591" x2="41979" y2="10682"/>
                        <a14:foregroundMark x1="47861" y1="9545" x2="54011" y2="9545"/>
                        <a14:foregroundMark x1="72727" y1="14773" x2="67380" y2="14091"/>
                        <a14:foregroundMark x1="39037" y1="88409" x2="52674" y2="89545"/>
                        <a14:foregroundMark x1="52674" y1="89545" x2="56952" y2="89318"/>
                        <a14:foregroundMark x1="22995" y1="27045" x2="27005" y2="477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428" y="1965679"/>
            <a:ext cx="1781175" cy="2095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A6E645-E052-49B5-8EFA-9800727B040E}"/>
              </a:ext>
            </a:extLst>
          </p:cNvPr>
          <p:cNvSpPr txBox="1"/>
          <p:nvPr/>
        </p:nvSpPr>
        <p:spPr>
          <a:xfrm>
            <a:off x="766353" y="4334207"/>
            <a:ext cx="11277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          Bubble Tea                                           Milk Foam                                                  Creative Mix</a:t>
            </a:r>
          </a:p>
          <a:p>
            <a:endParaRPr lang="en-US" altLang="ko-KR" dirty="0"/>
          </a:p>
          <a:p>
            <a:r>
              <a:rPr lang="en-US" altLang="ko-KR" dirty="0"/>
              <a:t>    Milk Tea + Bubble                              Pure Tea + Milk Foam                          Pure Tea + Fruit, Yogurt</a:t>
            </a:r>
          </a:p>
          <a:p>
            <a:r>
              <a:rPr lang="en-US" altLang="ko-KR" dirty="0">
                <a:highlight>
                  <a:srgbClr val="FFFF00"/>
                </a:highlight>
              </a:rPr>
              <a:t>                                                                                        </a:t>
            </a:r>
          </a:p>
          <a:p>
            <a:r>
              <a:rPr lang="en-US" altLang="ko-KR" dirty="0"/>
              <a:t>            113NTD+                                                 108NTD+                                                   116NTD+ 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B8527E7E-66F2-4434-ABD3-CFC1FB2D4B72}"/>
              </a:ext>
            </a:extLst>
          </p:cNvPr>
          <p:cNvCxnSpPr>
            <a:cxnSpLocks/>
          </p:cNvCxnSpPr>
          <p:nvPr/>
        </p:nvCxnSpPr>
        <p:spPr>
          <a:xfrm>
            <a:off x="836021" y="4770476"/>
            <a:ext cx="10269611" cy="0"/>
          </a:xfrm>
          <a:prstGeom prst="line">
            <a:avLst/>
          </a:prstGeom>
          <a:ln w="190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DAAFB4F7-9610-40FB-9695-9E6CBF3EFE97}"/>
              </a:ext>
            </a:extLst>
          </p:cNvPr>
          <p:cNvCxnSpPr>
            <a:cxnSpLocks/>
          </p:cNvCxnSpPr>
          <p:nvPr/>
        </p:nvCxnSpPr>
        <p:spPr>
          <a:xfrm>
            <a:off x="836021" y="5292151"/>
            <a:ext cx="10269611" cy="0"/>
          </a:xfrm>
          <a:prstGeom prst="line">
            <a:avLst/>
          </a:prstGeom>
          <a:ln w="190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0031EC6-0E38-4EA6-9890-5E83D13F9C73}"/>
              </a:ext>
            </a:extLst>
          </p:cNvPr>
          <p:cNvCxnSpPr>
            <a:cxnSpLocks/>
          </p:cNvCxnSpPr>
          <p:nvPr/>
        </p:nvCxnSpPr>
        <p:spPr>
          <a:xfrm>
            <a:off x="836021" y="5885174"/>
            <a:ext cx="10269611" cy="0"/>
          </a:xfrm>
          <a:prstGeom prst="line">
            <a:avLst/>
          </a:prstGeom>
          <a:ln w="190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019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612" y="203780"/>
            <a:ext cx="6743844" cy="1363763"/>
          </a:xfrm>
        </p:spPr>
        <p:txBody>
          <a:bodyPr>
            <a:normAutofit/>
          </a:bodyPr>
          <a:lstStyle/>
          <a:p>
            <a:r>
              <a:rPr lang="en-US" altLang="ko-KR" sz="4800" dirty="0"/>
              <a:t>BASIC </a:t>
            </a:r>
            <a:r>
              <a:rPr lang="en-US" altLang="ko-KR" sz="4800" dirty="0" err="1"/>
              <a:t>STRategy</a:t>
            </a:r>
            <a:r>
              <a:rPr lang="en-US" altLang="ko-KR" sz="4800" dirty="0"/>
              <a:t> </a:t>
            </a:r>
            <a:endParaRPr lang="ko-KR" altLang="en-US" sz="4800" dirty="0"/>
          </a:p>
        </p:txBody>
      </p:sp>
      <p:pic>
        <p:nvPicPr>
          <p:cNvPr id="13" name="Picture 6" descr="ê³µì°¨ ë§¤ì¥ì ëí ì´ë¯¸ì§ ê²ìê²°ê³¼">
            <a:extLst>
              <a:ext uri="{FF2B5EF4-FFF2-40B4-BE49-F238E27FC236}">
                <a16:creationId xmlns:a16="http://schemas.microsoft.com/office/drawing/2014/main" id="{982B0472-F86A-4681-B339-E4F122770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0" r="19507" b="3"/>
          <a:stretch/>
        </p:blipFill>
        <p:spPr bwMode="auto">
          <a:xfrm>
            <a:off x="230896" y="1863634"/>
            <a:ext cx="3537345" cy="34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2118957-A043-4719-9189-D270822E6816}"/>
              </a:ext>
            </a:extLst>
          </p:cNvPr>
          <p:cNvCxnSpPr/>
          <p:nvPr/>
        </p:nvCxnSpPr>
        <p:spPr>
          <a:xfrm>
            <a:off x="4141044" y="1863634"/>
            <a:ext cx="0" cy="3709851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8194" name="Picture 2" descr="ê³µì°¨ì ëí ì´ë¯¸ì§ ê²ìê²°ê³¼">
            <a:extLst>
              <a:ext uri="{FF2B5EF4-FFF2-40B4-BE49-F238E27FC236}">
                <a16:creationId xmlns:a16="http://schemas.microsoft.com/office/drawing/2014/main" id="{67938BD5-5F8D-4F82-8437-CD7041606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34" y="1863634"/>
            <a:ext cx="6179202" cy="347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766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-17417"/>
            <a:ext cx="6743844" cy="1609344"/>
          </a:xfrm>
        </p:spPr>
        <p:txBody>
          <a:bodyPr>
            <a:normAutofit/>
          </a:bodyPr>
          <a:lstStyle/>
          <a:p>
            <a:r>
              <a:rPr lang="en-US" altLang="ko-KR" sz="4800"/>
              <a:t>PRICE STRATEGY</a:t>
            </a:r>
            <a:endParaRPr lang="ko-KR" altLang="en-US" sz="4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8FFA14-D7F6-4C7B-BF75-33C2FF782DD7}"/>
              </a:ext>
            </a:extLst>
          </p:cNvPr>
          <p:cNvSpPr txBox="1"/>
          <p:nvPr/>
        </p:nvSpPr>
        <p:spPr>
          <a:xfrm>
            <a:off x="1088674" y="1766207"/>
            <a:ext cx="368362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Taiwan Market</a:t>
            </a:r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Has been existed for 30 years</a:t>
            </a:r>
          </a:p>
          <a:p>
            <a:pPr algn="ctr"/>
            <a:r>
              <a:rPr lang="en-US" altLang="ko-KR" dirty="0"/>
              <a:t>and very popular 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Considered as the beverage</a:t>
            </a:r>
          </a:p>
          <a:p>
            <a:pPr algn="ctr"/>
            <a:r>
              <a:rPr lang="en-US" altLang="ko-KR" dirty="0"/>
              <a:t> that can be enjoyed by </a:t>
            </a:r>
          </a:p>
          <a:p>
            <a:pPr algn="ctr"/>
            <a:r>
              <a:rPr lang="en-US" altLang="ko-KR" dirty="0"/>
              <a:t>everyone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Intense competition between</a:t>
            </a:r>
          </a:p>
          <a:p>
            <a:pPr algn="ctr"/>
            <a:r>
              <a:rPr lang="en-US" altLang="ko-KR" dirty="0"/>
              <a:t>many brands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ACF999-5567-46F1-995D-5A9E31F88A8F}"/>
              </a:ext>
            </a:extLst>
          </p:cNvPr>
          <p:cNvSpPr txBox="1"/>
          <p:nvPr/>
        </p:nvSpPr>
        <p:spPr>
          <a:xfrm>
            <a:off x="6287691" y="1766207"/>
            <a:ext cx="368362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highlight>
                  <a:srgbClr val="FFFF00"/>
                </a:highlight>
              </a:rPr>
              <a:t>S.korea</a:t>
            </a:r>
            <a:r>
              <a:rPr lang="en-US" altLang="ko-KR" dirty="0">
                <a:highlight>
                  <a:srgbClr val="FFFF00"/>
                </a:highlight>
              </a:rPr>
              <a:t> Market</a:t>
            </a:r>
          </a:p>
          <a:p>
            <a:endParaRPr lang="en-US" altLang="ko-KR" dirty="0"/>
          </a:p>
          <a:p>
            <a:endParaRPr lang="en-US" altLang="ko-KR" dirty="0"/>
          </a:p>
          <a:p>
            <a:pPr algn="ctr"/>
            <a:r>
              <a:rPr lang="en-US" altLang="ko-KR" dirty="0"/>
              <a:t>Entered the market in 2000s </a:t>
            </a:r>
          </a:p>
          <a:p>
            <a:pPr algn="ctr"/>
            <a:r>
              <a:rPr lang="en-US" altLang="ko-KR" dirty="0"/>
              <a:t>and failed in the beginning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Considered as the new </a:t>
            </a:r>
          </a:p>
          <a:p>
            <a:pPr algn="ctr"/>
            <a:r>
              <a:rPr lang="en-US" altLang="ko-KR" dirty="0"/>
              <a:t>kinds of beverage and </a:t>
            </a:r>
          </a:p>
          <a:p>
            <a:pPr algn="ctr"/>
            <a:r>
              <a:rPr lang="en-US" altLang="ko-KR" dirty="0"/>
              <a:t>fascinated Koreans</a:t>
            </a:r>
          </a:p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 Many brands started to enter </a:t>
            </a:r>
          </a:p>
          <a:p>
            <a:pPr algn="ctr"/>
            <a:r>
              <a:rPr lang="en-US" altLang="ko-KR" dirty="0"/>
              <a:t>No leader brand</a:t>
            </a:r>
          </a:p>
          <a:p>
            <a:pPr algn="ctr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6A4FC8B4-BD7F-46B7-BFDA-336ED081B56A}"/>
              </a:ext>
            </a:extLst>
          </p:cNvPr>
          <p:cNvCxnSpPr>
            <a:cxnSpLocks/>
          </p:cNvCxnSpPr>
          <p:nvPr/>
        </p:nvCxnSpPr>
        <p:spPr>
          <a:xfrm>
            <a:off x="836022" y="2342606"/>
            <a:ext cx="10269611" cy="0"/>
          </a:xfrm>
          <a:prstGeom prst="line">
            <a:avLst/>
          </a:prstGeom>
          <a:ln w="19050"/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BB679A45-50ED-472B-A1F8-26EBF19B4D9C}"/>
              </a:ext>
            </a:extLst>
          </p:cNvPr>
          <p:cNvCxnSpPr>
            <a:cxnSpLocks/>
          </p:cNvCxnSpPr>
          <p:nvPr/>
        </p:nvCxnSpPr>
        <p:spPr>
          <a:xfrm>
            <a:off x="836022" y="3361509"/>
            <a:ext cx="10269611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30E366E5-5C5D-478F-A4D9-5D020A078498}"/>
              </a:ext>
            </a:extLst>
          </p:cNvPr>
          <p:cNvCxnSpPr>
            <a:cxnSpLocks/>
          </p:cNvCxnSpPr>
          <p:nvPr/>
        </p:nvCxnSpPr>
        <p:spPr>
          <a:xfrm>
            <a:off x="748936" y="4458789"/>
            <a:ext cx="10269611" cy="0"/>
          </a:xfrm>
          <a:prstGeom prst="line">
            <a:avLst/>
          </a:prstGeom>
          <a:ln w="28575">
            <a:prstDash val="sysDash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CA8D217-EC8D-462D-B4B9-DEE0141AC93D}"/>
              </a:ext>
            </a:extLst>
          </p:cNvPr>
          <p:cNvSpPr/>
          <p:nvPr/>
        </p:nvSpPr>
        <p:spPr>
          <a:xfrm>
            <a:off x="1367245" y="5456959"/>
            <a:ext cx="8604069" cy="92146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There was opportunity for pricing the product highly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3808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9">
            <a:extLst>
              <a:ext uri="{FF2B5EF4-FFF2-40B4-BE49-F238E27FC236}">
                <a16:creationId xmlns:a16="http://schemas.microsoft.com/office/drawing/2014/main" id="{362E11DD-B54B-4751-9C17-39DAF9EF4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" panose="02060603020205020403"/>
              <a:ea typeface="+mn-ea"/>
              <a:cs typeface="+mn-cs"/>
            </a:endParaRPr>
          </a:p>
        </p:txBody>
      </p:sp>
      <p:grpSp>
        <p:nvGrpSpPr>
          <p:cNvPr id="57" name="Group 51">
            <a:extLst>
              <a:ext uri="{FF2B5EF4-FFF2-40B4-BE49-F238E27FC236}">
                <a16:creationId xmlns:a16="http://schemas.microsoft.com/office/drawing/2014/main" id="{B55DE4E1-F219-45A4-96D9-9A86D0E4DBD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3ADFF9F-D89D-4714-B7FA-394832B8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9" y="-17417"/>
            <a:ext cx="6743844" cy="1609344"/>
          </a:xfrm>
        </p:spPr>
        <p:txBody>
          <a:bodyPr>
            <a:normAutofit/>
          </a:bodyPr>
          <a:lstStyle/>
          <a:p>
            <a:r>
              <a:rPr lang="en-US" altLang="ko-KR" sz="4800"/>
              <a:t>PRICE STRATEGY</a:t>
            </a:r>
            <a:endParaRPr lang="ko-KR" altLang="en-US" sz="4800" dirty="0"/>
          </a:p>
        </p:txBody>
      </p:sp>
      <p:pic>
        <p:nvPicPr>
          <p:cNvPr id="13" name="Picture 2" descr="ë²ë¸í° ë¸ëë ë¡ê³ ì ëí ì´ë¯¸ì§ ê²ìê²°ê³¼">
            <a:extLst>
              <a:ext uri="{FF2B5EF4-FFF2-40B4-BE49-F238E27FC236}">
                <a16:creationId xmlns:a16="http://schemas.microsoft.com/office/drawing/2014/main" id="{1E5D4220-52DF-450C-91A5-20A016EFED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t="36905" r="13750" b="38009"/>
          <a:stretch/>
        </p:blipFill>
        <p:spPr bwMode="auto">
          <a:xfrm>
            <a:off x="1468684" y="1525929"/>
            <a:ext cx="3090258" cy="638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ë²ë¸í° ë¸ëë ë¡ê³ ì ëí ì´ë¯¸ì§ ê²ìê²°ê³¼">
            <a:extLst>
              <a:ext uri="{FF2B5EF4-FFF2-40B4-BE49-F238E27FC236}">
                <a16:creationId xmlns:a16="http://schemas.microsoft.com/office/drawing/2014/main" id="{578042A3-53CE-4F76-8D7F-832660F5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061" y="2555861"/>
            <a:ext cx="2047216" cy="2047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ë²ë¸í° ë¸ëë ë¡ê³ ì ëí ì´ë¯¸ì§ ê²ìê²°ê³¼">
            <a:extLst>
              <a:ext uri="{FF2B5EF4-FFF2-40B4-BE49-F238E27FC236}">
                <a16:creationId xmlns:a16="http://schemas.microsoft.com/office/drawing/2014/main" id="{A6F51F03-18E0-4D71-9E46-BA34DB5E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56" b="89634" l="7297" r="93108">
                        <a14:foregroundMark x1="88243" y1="28862" x2="87297" y2="33943"/>
                        <a14:foregroundMark x1="92703" y1="24797" x2="93243" y2="25407"/>
                        <a14:foregroundMark x1="72027" y1="66057" x2="72568" y2="64634"/>
                        <a14:foregroundMark x1="7297" y1="44106" x2="8378" y2="48171"/>
                        <a14:backgroundMark x1="22703" y1="53049" x2="22703" y2="53049"/>
                        <a14:backgroundMark x1="22973" y1="53862" x2="22973" y2="53862"/>
                        <a14:backgroundMark x1="16351" y1="52033" x2="25405" y2="66667"/>
                        <a14:backgroundMark x1="25405" y1="66667" x2="26216" y2="60772"/>
                        <a14:backgroundMark x1="36622" y1="89431" x2="40000" y2="80081"/>
                        <a14:backgroundMark x1="40000" y1="80081" x2="40405" y2="56707"/>
                      </a14:backgroundRemoval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908">
            <a:off x="4220937" y="1912364"/>
            <a:ext cx="2420722" cy="1609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ê´ë ¨ ì´ë¯¸ì§">
            <a:extLst>
              <a:ext uri="{FF2B5EF4-FFF2-40B4-BE49-F238E27FC236}">
                <a16:creationId xmlns:a16="http://schemas.microsoft.com/office/drawing/2014/main" id="{196AF82C-710E-466D-99FD-B7C536DC9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3" t="23333" r="29428" b="16418"/>
          <a:stretch/>
        </p:blipFill>
        <p:spPr bwMode="auto">
          <a:xfrm>
            <a:off x="4450904" y="3579469"/>
            <a:ext cx="1715589" cy="164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ê´ë ¨ ì´ë¯¸ì§">
            <a:extLst>
              <a:ext uri="{FF2B5EF4-FFF2-40B4-BE49-F238E27FC236}">
                <a16:creationId xmlns:a16="http://schemas.microsoft.com/office/drawing/2014/main" id="{594C6B55-4C20-4727-B37B-50F8B6DF2B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" t="17760" b="19019"/>
          <a:stretch/>
        </p:blipFill>
        <p:spPr bwMode="auto">
          <a:xfrm>
            <a:off x="1155632" y="4910054"/>
            <a:ext cx="2963645" cy="995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ë²ë¸í° ë¸ëë ë¡ê³ ì ëí ì´ë¯¸ì§ ê²ìê²°ê³¼">
            <a:extLst>
              <a:ext uri="{FF2B5EF4-FFF2-40B4-BE49-F238E27FC236}">
                <a16:creationId xmlns:a16="http://schemas.microsoft.com/office/drawing/2014/main" id="{BBB60C90-0C5E-4D13-80E5-F933228F1E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0" t="36905" r="13750" b="38009"/>
          <a:stretch/>
        </p:blipFill>
        <p:spPr bwMode="auto">
          <a:xfrm>
            <a:off x="7746411" y="2236448"/>
            <a:ext cx="3090258" cy="638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ê´ë ¨ ì´ë¯¸ì§">
            <a:extLst>
              <a:ext uri="{FF2B5EF4-FFF2-40B4-BE49-F238E27FC236}">
                <a16:creationId xmlns:a16="http://schemas.microsoft.com/office/drawing/2014/main" id="{A2A34DBE-BE66-4443-8326-C35484C12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33" t="23333" r="29428" b="16418"/>
          <a:stretch/>
        </p:blipFill>
        <p:spPr bwMode="auto">
          <a:xfrm>
            <a:off x="7746410" y="3684933"/>
            <a:ext cx="1715589" cy="1645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17727F5-0E24-4EB7-9BEF-6EB4272E2870}"/>
              </a:ext>
            </a:extLst>
          </p:cNvPr>
          <p:cNvCxnSpPr/>
          <p:nvPr/>
        </p:nvCxnSpPr>
        <p:spPr>
          <a:xfrm flipV="1">
            <a:off x="7792720" y="2164080"/>
            <a:ext cx="0" cy="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BD46400-A037-46C7-94F7-442B09EB7BD8}"/>
              </a:ext>
            </a:extLst>
          </p:cNvPr>
          <p:cNvCxnSpPr/>
          <p:nvPr/>
        </p:nvCxnSpPr>
        <p:spPr>
          <a:xfrm>
            <a:off x="7118313" y="1287127"/>
            <a:ext cx="0" cy="4981303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D635F16-7469-4A8B-8D63-97629063BCB8}"/>
              </a:ext>
            </a:extLst>
          </p:cNvPr>
          <p:cNvSpPr txBox="1"/>
          <p:nvPr/>
        </p:nvSpPr>
        <p:spPr>
          <a:xfrm>
            <a:off x="7746411" y="1766074"/>
            <a:ext cx="178076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No.1</a:t>
            </a:r>
            <a:r>
              <a:rPr lang="en-US" altLang="ko-KR" dirty="0"/>
              <a:t> 113NTD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C9E536-A324-4065-98AF-345125A4BDA3}"/>
              </a:ext>
            </a:extLst>
          </p:cNvPr>
          <p:cNvSpPr txBox="1"/>
          <p:nvPr/>
        </p:nvSpPr>
        <p:spPr>
          <a:xfrm>
            <a:off x="7735265" y="3223268"/>
            <a:ext cx="165864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No.2</a:t>
            </a:r>
            <a:r>
              <a:rPr lang="en-US" altLang="ko-KR" sz="2400" dirty="0"/>
              <a:t> </a:t>
            </a:r>
            <a:r>
              <a:rPr lang="en-US" altLang="ko-KR" dirty="0"/>
              <a:t>85NTD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7826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목판">
  <a:themeElements>
    <a:clrScheme name="목판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목판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목판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목판</Template>
  <TotalTime>22220</TotalTime>
  <Words>1581</Words>
  <Application>Microsoft Office PowerPoint</Application>
  <PresentationFormat>와이드스크린</PresentationFormat>
  <Paragraphs>347</Paragraphs>
  <Slides>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70" baseType="lpstr">
      <vt:lpstr>맑은 고딕</vt:lpstr>
      <vt:lpstr>바탕</vt:lpstr>
      <vt:lpstr>Arial</vt:lpstr>
      <vt:lpstr>Arial Rounded MT Bold</vt:lpstr>
      <vt:lpstr>Berlin Sans FB</vt:lpstr>
      <vt:lpstr>Berlin Sans FB Demi</vt:lpstr>
      <vt:lpstr>Bradley Hand ITC</vt:lpstr>
      <vt:lpstr>Britannic Bold</vt:lpstr>
      <vt:lpstr>Calibri</vt:lpstr>
      <vt:lpstr>Comic Sans MS</vt:lpstr>
      <vt:lpstr>Franklin Gothic Demi</vt:lpstr>
      <vt:lpstr>Rockwell</vt:lpstr>
      <vt:lpstr>Rockwell Condensed</vt:lpstr>
      <vt:lpstr>Rockwell Extra Bold</vt:lpstr>
      <vt:lpstr>Wingdings</vt:lpstr>
      <vt:lpstr>목판</vt:lpstr>
      <vt:lpstr>PowerPoint 프레젠테이션</vt:lpstr>
      <vt:lpstr>  Briefing  the COmPAny </vt:lpstr>
      <vt:lpstr>  ENTERing The  S.KOREA MARKET </vt:lpstr>
      <vt:lpstr>  After Entering the  Market </vt:lpstr>
      <vt:lpstr>BASIC STRATEGY</vt:lpstr>
      <vt:lpstr>Basic strategy</vt:lpstr>
      <vt:lpstr>BASIC STRategy </vt:lpstr>
      <vt:lpstr>PRICE STRATEGY</vt:lpstr>
      <vt:lpstr>PRICE STRATEGY</vt:lpstr>
      <vt:lpstr>PREmium tea : Product </vt:lpstr>
      <vt:lpstr>Premium TEA : place</vt:lpstr>
      <vt:lpstr>PREmium tea : Promotion </vt:lpstr>
      <vt:lpstr>PREmium tea : Promotion </vt:lpstr>
      <vt:lpstr>DevelopinG PRoduct Strategy </vt:lpstr>
      <vt:lpstr>DevelopinG PRoduct Strategy </vt:lpstr>
      <vt:lpstr>DevelopinG PRoduct Strategy </vt:lpstr>
      <vt:lpstr>DevelopinG PRoduct Strategy </vt:lpstr>
      <vt:lpstr>DevelopinG PRoduct Strategy </vt:lpstr>
      <vt:lpstr>Product</vt:lpstr>
      <vt:lpstr>Conclusion : Huge success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BASIC STRategy </vt:lpstr>
      <vt:lpstr>PowerPoint 프레젠테이션</vt:lpstr>
      <vt:lpstr>It is different from Other Global Company…..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for Listening!!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SEONGJIN HA</dc:creator>
  <cp:lastModifiedBy>SEONGJIN HA</cp:lastModifiedBy>
  <cp:revision>115</cp:revision>
  <dcterms:created xsi:type="dcterms:W3CDTF">2018-04-15T08:32:43Z</dcterms:created>
  <dcterms:modified xsi:type="dcterms:W3CDTF">2018-05-02T05:37:33Z</dcterms:modified>
</cp:coreProperties>
</file>